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Default Extension="jpg" ContentType="image/jpg"/>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7569200" cy="10706100"/>
  <p:notesSz cx="7569200" cy="107061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690" y="3318891"/>
            <a:ext cx="6433820" cy="2248281"/>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5380" y="5995416"/>
            <a:ext cx="5298440" cy="2676525"/>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0000"/>
                </a:solidFill>
                <a:latin typeface="Arial"/>
                <a:cs typeface="Arial"/>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0000"/>
                </a:solidFill>
                <a:latin typeface="Arial"/>
                <a:cs typeface="Arial"/>
              </a:defRPr>
            </a:lvl1pPr>
          </a:lstStyle>
          <a:p/>
        </p:txBody>
      </p:sp>
      <p:sp>
        <p:nvSpPr>
          <p:cNvPr id="3" name="Holder 3"/>
          <p:cNvSpPr>
            <a:spLocks noGrp="1"/>
          </p:cNvSpPr>
          <p:nvPr>
            <p:ph idx="2" sz="half"/>
          </p:nvPr>
        </p:nvSpPr>
        <p:spPr>
          <a:xfrm>
            <a:off x="378460" y="2462403"/>
            <a:ext cx="3292602" cy="7066026"/>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3898138" y="2462403"/>
            <a:ext cx="3292602" cy="7066026"/>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FF0000"/>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88457" y="786165"/>
            <a:ext cx="5192284" cy="1951355"/>
          </a:xfrm>
          <a:prstGeom prst="rect">
            <a:avLst/>
          </a:prstGeom>
        </p:spPr>
        <p:txBody>
          <a:bodyPr wrap="square" lIns="0" tIns="0" rIns="0" bIns="0">
            <a:spAutoFit/>
          </a:bodyPr>
          <a:lstStyle>
            <a:lvl1pPr>
              <a:defRPr sz="4800" b="1" i="0">
                <a:solidFill>
                  <a:srgbClr val="FF0000"/>
                </a:solidFill>
                <a:latin typeface="Arial"/>
                <a:cs typeface="Arial"/>
              </a:defRPr>
            </a:lvl1pPr>
          </a:lstStyle>
          <a:p/>
        </p:txBody>
      </p:sp>
      <p:sp>
        <p:nvSpPr>
          <p:cNvPr id="3" name="Holder 3"/>
          <p:cNvSpPr>
            <a:spLocks noGrp="1"/>
          </p:cNvSpPr>
          <p:nvPr>
            <p:ph type="body" idx="1"/>
          </p:nvPr>
        </p:nvSpPr>
        <p:spPr>
          <a:xfrm>
            <a:off x="378460" y="2462403"/>
            <a:ext cx="6812280" cy="7066026"/>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a:xfrm>
            <a:off x="2573528" y="9956673"/>
            <a:ext cx="2422144" cy="535305"/>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78460" y="9956673"/>
            <a:ext cx="1740916" cy="53530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5449824" y="9956673"/>
            <a:ext cx="1740916" cy="53530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google.com/search?q=david%2Bpons%2Bcoach&amp;amp;oq=david%2Bpons%2Bcoach&amp;amp;aqs=chrome.0.69i59j35i39j69i59l2j69i60l2j69i61.2143j0j7&amp;amp;sourceid=chrome&amp;amp;ie=UTF-8" TargetMode="External"/><Relationship Id="rId3" Type="http://schemas.openxmlformats.org/officeDocument/2006/relationships/hyperlink" Target="mailto:davidponscoach@gmail.com" TargetMode="External"/><Relationship Id="rId4" Type="http://schemas.openxmlformats.org/officeDocument/2006/relationships/hyperlink" Target="http://www.davidponscoach.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davidponscoach.net/" TargetMode="Externa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p:spPr>
        <p:txBody>
          <a:bodyPr wrap="square" lIns="0" tIns="12700" rIns="0" bIns="0" rtlCol="0" vert="horz">
            <a:spAutoFit/>
          </a:bodyPr>
          <a:lstStyle/>
          <a:p>
            <a:pPr marL="12700" marR="5080" indent="2086610">
              <a:lnSpc>
                <a:spcPct val="131600"/>
              </a:lnSpc>
              <a:spcBef>
                <a:spcPts val="100"/>
              </a:spcBef>
            </a:pPr>
            <a:r>
              <a:rPr dirty="0"/>
              <a:t>THE  ”PONS</a:t>
            </a:r>
            <a:r>
              <a:rPr dirty="0" spc="-70"/>
              <a:t> </a:t>
            </a:r>
            <a:r>
              <a:rPr dirty="0"/>
              <a:t>METHOD”</a:t>
            </a:r>
          </a:p>
        </p:txBody>
      </p:sp>
      <p:sp>
        <p:nvSpPr>
          <p:cNvPr id="3" name="object 3"/>
          <p:cNvSpPr/>
          <p:nvPr/>
        </p:nvSpPr>
        <p:spPr>
          <a:xfrm>
            <a:off x="934233" y="3346082"/>
            <a:ext cx="5738864" cy="5729331"/>
          </a:xfrm>
          <a:prstGeom prst="rect">
            <a:avLst/>
          </a:prstGeom>
          <a:blipFill>
            <a:blip r:embed="rId2"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1220296"/>
            <a:ext cx="4155440" cy="536575"/>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6.0 COMPOSITION OF THE ASPECTS OF THE PONS</a:t>
            </a:r>
            <a:r>
              <a:rPr dirty="0" sz="1100" spc="-55" b="1">
                <a:solidFill>
                  <a:srgbClr val="FF0000"/>
                </a:solidFill>
                <a:latin typeface="Times New Roman"/>
                <a:cs typeface="Times New Roman"/>
              </a:rPr>
              <a:t> </a:t>
            </a:r>
            <a:r>
              <a:rPr dirty="0" sz="1100" spc="-5" b="1">
                <a:solidFill>
                  <a:srgbClr val="FF0000"/>
                </a:solidFill>
                <a:latin typeface="Times New Roman"/>
                <a:cs typeface="Times New Roman"/>
              </a:rPr>
              <a:t>METHOD.</a:t>
            </a:r>
            <a:endParaRPr sz="1100">
              <a:latin typeface="Times New Roman"/>
              <a:cs typeface="Times New Roman"/>
            </a:endParaRPr>
          </a:p>
          <a:p>
            <a:pPr>
              <a:lnSpc>
                <a:spcPct val="100000"/>
              </a:lnSpc>
            </a:pPr>
            <a:endParaRPr sz="1200">
              <a:latin typeface="Times New Roman"/>
              <a:cs typeface="Times New Roman"/>
            </a:endParaRPr>
          </a:p>
          <a:p>
            <a:pPr marL="152400">
              <a:lnSpc>
                <a:spcPct val="100000"/>
              </a:lnSpc>
            </a:pPr>
            <a:r>
              <a:rPr dirty="0" sz="1100" spc="-5" b="1">
                <a:latin typeface="Times New Roman"/>
                <a:cs typeface="Times New Roman"/>
              </a:rPr>
              <a:t>6.1. Individual</a:t>
            </a:r>
            <a:r>
              <a:rPr dirty="0" sz="1100" b="1">
                <a:latin typeface="Times New Roman"/>
                <a:cs typeface="Times New Roman"/>
              </a:rPr>
              <a:t> </a:t>
            </a:r>
            <a:r>
              <a:rPr dirty="0" sz="1100" spc="-5" b="1">
                <a:latin typeface="Times New Roman"/>
                <a:cs typeface="Times New Roman"/>
              </a:rPr>
              <a:t>training:</a:t>
            </a:r>
            <a:endParaRPr sz="1100">
              <a:latin typeface="Times New Roman"/>
              <a:cs typeface="Times New Roman"/>
            </a:endParaRPr>
          </a:p>
        </p:txBody>
      </p:sp>
      <p:sp>
        <p:nvSpPr>
          <p:cNvPr id="3" name="object 3"/>
          <p:cNvSpPr/>
          <p:nvPr/>
        </p:nvSpPr>
        <p:spPr>
          <a:xfrm>
            <a:off x="934233" y="1944730"/>
            <a:ext cx="3908528" cy="3908529"/>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5992438"/>
            <a:ext cx="5676900" cy="2980690"/>
          </a:xfrm>
          <a:prstGeom prst="rect">
            <a:avLst/>
          </a:prstGeom>
        </p:spPr>
        <p:txBody>
          <a:bodyPr wrap="square" lIns="0" tIns="22225" rIns="0" bIns="0" rtlCol="0" vert="horz">
            <a:spAutoFit/>
          </a:bodyPr>
          <a:lstStyle/>
          <a:p>
            <a:pPr marL="12700" marR="37465">
              <a:lnSpc>
                <a:spcPct val="113700"/>
              </a:lnSpc>
              <a:spcBef>
                <a:spcPts val="175"/>
              </a:spcBef>
            </a:pPr>
            <a:r>
              <a:rPr dirty="0" sz="1100" spc="-5">
                <a:latin typeface="Times New Roman"/>
                <a:cs typeface="Times New Roman"/>
              </a:rPr>
              <a:t>The Individual Training Method in this Pons Method, for me it was necessary after my experience  around the world to improve several areas in this type of individual training so that it would be more  didactic, more specific, more real to the competition, more fun, with more control over the small  details, in the variants, and that it was efficient in all areas of training, that is, it is an all in</a:t>
            </a:r>
            <a:r>
              <a:rPr dirty="0" sz="1100" spc="55">
                <a:latin typeface="Times New Roman"/>
                <a:cs typeface="Times New Roman"/>
              </a:rPr>
              <a:t> </a:t>
            </a:r>
            <a:r>
              <a:rPr dirty="0" sz="1100" spc="-5">
                <a:latin typeface="Times New Roman"/>
                <a:cs typeface="Times New Roman"/>
              </a:rPr>
              <a:t>one.</a:t>
            </a:r>
            <a:endParaRPr sz="1100">
              <a:latin typeface="Times New Roman"/>
              <a:cs typeface="Times New Roman"/>
            </a:endParaRPr>
          </a:p>
          <a:p>
            <a:pPr>
              <a:lnSpc>
                <a:spcPct val="100000"/>
              </a:lnSpc>
              <a:spcBef>
                <a:spcPts val="50"/>
              </a:spcBef>
            </a:pPr>
            <a:endParaRPr sz="900">
              <a:latin typeface="Times New Roman"/>
              <a:cs typeface="Times New Roman"/>
            </a:endParaRPr>
          </a:p>
          <a:p>
            <a:pPr marL="12700" marR="5080">
              <a:lnSpc>
                <a:spcPct val="110900"/>
              </a:lnSpc>
            </a:pPr>
            <a:r>
              <a:rPr dirty="0" sz="1100" spc="-5">
                <a:latin typeface="Times New Roman"/>
                <a:cs typeface="Times New Roman"/>
              </a:rPr>
              <a:t>It is controlled by the physical trainer with the relevant software and tools to control the intensity of  the exercise, depending on the player's fitness, tactics, having </a:t>
            </a:r>
            <a:r>
              <a:rPr dirty="0" sz="1100">
                <a:latin typeface="Times New Roman"/>
                <a:cs typeface="Times New Roman"/>
              </a:rPr>
              <a:t>a </a:t>
            </a:r>
            <a:r>
              <a:rPr dirty="0" sz="1100" spc="-5">
                <a:latin typeface="Times New Roman"/>
                <a:cs typeface="Times New Roman"/>
              </a:rPr>
              <a:t>specific work group to undertake this  type of training, or being the own coach who performs the exercises, his second coach understands  small tactical details to correct to provide tactical rigor, to the exercises, knowing how to rectify the  control aspects, also controlling the technical and tactical aspects since when training at first without  opposition, You can control the speed of the actions, the profiling, the control, the speed of the pass,  distances, timing, etc. and also work on the emotional aspect of the player, it is clear that by working  without opposition and being as real to the competition as possible, the player takes it as </a:t>
            </a:r>
            <a:r>
              <a:rPr dirty="0" sz="1100">
                <a:latin typeface="Times New Roman"/>
                <a:cs typeface="Times New Roman"/>
              </a:rPr>
              <a:t>a </a:t>
            </a:r>
            <a:r>
              <a:rPr dirty="0" sz="1100" spc="-5">
                <a:latin typeface="Times New Roman"/>
                <a:cs typeface="Times New Roman"/>
              </a:rPr>
              <a:t>challenge,  so his self-confidence grows, his motivation and also has fun </a:t>
            </a:r>
            <a:r>
              <a:rPr dirty="0" sz="1100">
                <a:latin typeface="Times New Roman"/>
                <a:cs typeface="Times New Roman"/>
              </a:rPr>
              <a:t>, </a:t>
            </a:r>
            <a:r>
              <a:rPr dirty="0" sz="1100" spc="-5">
                <a:latin typeface="Times New Roman"/>
                <a:cs typeface="Times New Roman"/>
              </a:rPr>
              <a:t>because it is real football, and you  know that you are learning </a:t>
            </a:r>
            <a:r>
              <a:rPr dirty="0" sz="1100">
                <a:latin typeface="Times New Roman"/>
                <a:cs typeface="Times New Roman"/>
              </a:rPr>
              <a:t>a </a:t>
            </a:r>
            <a:r>
              <a:rPr dirty="0" sz="1100" spc="-5">
                <a:latin typeface="Times New Roman"/>
                <a:cs typeface="Times New Roman"/>
              </a:rPr>
              <a:t>range of instructions from expert coaches in small details, in addition to  other</a:t>
            </a:r>
            <a:r>
              <a:rPr dirty="0" sz="1100" spc="-10">
                <a:latin typeface="Times New Roman"/>
                <a:cs typeface="Times New Roman"/>
              </a:rPr>
              <a:t> </a:t>
            </a:r>
            <a:r>
              <a:rPr dirty="0" sz="1100" spc="-5">
                <a:latin typeface="Times New Roman"/>
                <a:cs typeface="Times New Roman"/>
              </a:rPr>
              <a:t>factors</a:t>
            </a:r>
            <a:endParaRPr sz="110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07256" y="1220291"/>
            <a:ext cx="3464560" cy="193675"/>
          </a:xfrm>
          <a:prstGeom prst="rect">
            <a:avLst/>
          </a:prstGeom>
        </p:spPr>
        <p:txBody>
          <a:bodyPr wrap="square" lIns="0" tIns="12700" rIns="0" bIns="0" rtlCol="0" vert="horz">
            <a:spAutoFit/>
          </a:bodyPr>
          <a:lstStyle/>
          <a:p>
            <a:pPr marL="12700">
              <a:lnSpc>
                <a:spcPct val="100000"/>
              </a:lnSpc>
              <a:spcBef>
                <a:spcPts val="100"/>
              </a:spcBef>
            </a:pPr>
            <a:r>
              <a:rPr dirty="0" sz="1100" spc="-5" b="1">
                <a:latin typeface="Times New Roman"/>
                <a:cs typeface="Times New Roman"/>
              </a:rPr>
              <a:t>6.2. Semi-collective training. By lines, groups or</a:t>
            </a:r>
            <a:r>
              <a:rPr dirty="0" sz="1100" spc="-45" b="1">
                <a:latin typeface="Times New Roman"/>
                <a:cs typeface="Times New Roman"/>
              </a:rPr>
              <a:t> </a:t>
            </a:r>
            <a:r>
              <a:rPr dirty="0" sz="1100" spc="-5" b="1">
                <a:latin typeface="Times New Roman"/>
                <a:cs typeface="Times New Roman"/>
              </a:rPr>
              <a:t>positions.</a:t>
            </a:r>
            <a:endParaRPr sz="1100">
              <a:latin typeface="Times New Roman"/>
              <a:cs typeface="Times New Roman"/>
            </a:endParaRPr>
          </a:p>
        </p:txBody>
      </p:sp>
      <p:sp>
        <p:nvSpPr>
          <p:cNvPr id="3" name="object 3"/>
          <p:cNvSpPr/>
          <p:nvPr/>
        </p:nvSpPr>
        <p:spPr>
          <a:xfrm>
            <a:off x="934233" y="1611064"/>
            <a:ext cx="4118254" cy="4118255"/>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5878036"/>
            <a:ext cx="5751830" cy="2199005"/>
          </a:xfrm>
          <a:prstGeom prst="rect">
            <a:avLst/>
          </a:prstGeom>
        </p:spPr>
        <p:txBody>
          <a:bodyPr wrap="square" lIns="0" tIns="15875" rIns="0" bIns="0" rtlCol="0" vert="horz">
            <a:spAutoFit/>
          </a:bodyPr>
          <a:lstStyle/>
          <a:p>
            <a:pPr marL="12700" marR="5080">
              <a:lnSpc>
                <a:spcPct val="111800"/>
              </a:lnSpc>
              <a:spcBef>
                <a:spcPts val="125"/>
              </a:spcBef>
            </a:pPr>
            <a:r>
              <a:rPr dirty="0" sz="1100" spc="-5">
                <a:latin typeface="Times New Roman"/>
                <a:cs typeface="Times New Roman"/>
              </a:rPr>
              <a:t>The semi-collective training method in this Pons Method, This training mode can be done in an extra  way as an individual training, with the group of non-summoned players, looking at their positions in  order to achieve </a:t>
            </a:r>
            <a:r>
              <a:rPr dirty="0" sz="1100">
                <a:latin typeface="Times New Roman"/>
                <a:cs typeface="Times New Roman"/>
              </a:rPr>
              <a:t>a </a:t>
            </a:r>
            <a:r>
              <a:rPr dirty="0" sz="1100" spc="-5">
                <a:latin typeface="Times New Roman"/>
                <a:cs typeface="Times New Roman"/>
              </a:rPr>
              <a:t>balance in the exercises, and that each one works in </a:t>
            </a:r>
            <a:r>
              <a:rPr dirty="0" sz="1100">
                <a:latin typeface="Times New Roman"/>
                <a:cs typeface="Times New Roman"/>
              </a:rPr>
              <a:t>a </a:t>
            </a:r>
            <a:r>
              <a:rPr dirty="0" sz="1100" spc="-5">
                <a:latin typeface="Times New Roman"/>
                <a:cs typeface="Times New Roman"/>
              </a:rPr>
              <a:t>specific way for their position  and their daily improvement so that each time they have more minutes.</a:t>
            </a:r>
            <a:endParaRPr sz="1100">
              <a:latin typeface="Times New Roman"/>
              <a:cs typeface="Times New Roman"/>
            </a:endParaRPr>
          </a:p>
          <a:p>
            <a:pPr marL="12700" marR="81915">
              <a:lnSpc>
                <a:spcPct val="113700"/>
              </a:lnSpc>
              <a:spcBef>
                <a:spcPts val="1050"/>
              </a:spcBef>
            </a:pPr>
            <a:r>
              <a:rPr dirty="0" sz="1100" spc="-5">
                <a:latin typeface="Times New Roman"/>
                <a:cs typeface="Times New Roman"/>
              </a:rPr>
              <a:t>It can also be used within training, since the collective method be more effective with this method by  having more productivity when using panels, in the less important positions in an exercise, many  players will be rewarded by working on another side in </a:t>
            </a:r>
            <a:r>
              <a:rPr dirty="0" sz="1100">
                <a:latin typeface="Times New Roman"/>
                <a:cs typeface="Times New Roman"/>
              </a:rPr>
              <a:t>a </a:t>
            </a:r>
            <a:r>
              <a:rPr dirty="0" sz="1100" spc="-5">
                <a:latin typeface="Times New Roman"/>
                <a:cs typeface="Times New Roman"/>
              </a:rPr>
              <a:t>specific way, and real to their positions in  the field, through this semi-collective method.</a:t>
            </a:r>
            <a:endParaRPr sz="1100">
              <a:latin typeface="Times New Roman"/>
              <a:cs typeface="Times New Roman"/>
            </a:endParaRPr>
          </a:p>
          <a:p>
            <a:pPr marL="12700" marR="318135">
              <a:lnSpc>
                <a:spcPct val="119400"/>
              </a:lnSpc>
              <a:spcBef>
                <a:spcPts val="975"/>
              </a:spcBef>
            </a:pPr>
            <a:r>
              <a:rPr dirty="0" sz="1100" spc="-5">
                <a:latin typeface="Times New Roman"/>
                <a:cs typeface="Times New Roman"/>
              </a:rPr>
              <a:t>This exercise of the image that requires at least 12 players with the pons method, with four to six  players can be carried</a:t>
            </a:r>
            <a:r>
              <a:rPr dirty="0" sz="1100" spc="-10">
                <a:latin typeface="Times New Roman"/>
                <a:cs typeface="Times New Roman"/>
              </a:rPr>
              <a:t> </a:t>
            </a:r>
            <a:r>
              <a:rPr dirty="0" sz="1100" spc="-5">
                <a:latin typeface="Times New Roman"/>
                <a:cs typeface="Times New Roman"/>
              </a:rPr>
              <a:t>out.</a:t>
            </a:r>
            <a:endParaRPr sz="1100">
              <a:latin typeface="Times New Roman"/>
              <a:cs typeface="Times New Roman"/>
            </a:endParaRPr>
          </a:p>
        </p:txBody>
      </p:sp>
      <p:sp>
        <p:nvSpPr>
          <p:cNvPr id="5" name="object 5"/>
          <p:cNvSpPr txBox="1"/>
          <p:nvPr/>
        </p:nvSpPr>
        <p:spPr>
          <a:xfrm>
            <a:off x="1042185" y="9561663"/>
            <a:ext cx="1410970" cy="193675"/>
          </a:xfrm>
          <a:prstGeom prst="rect">
            <a:avLst/>
          </a:prstGeom>
        </p:spPr>
        <p:txBody>
          <a:bodyPr wrap="square" lIns="0" tIns="12700" rIns="0" bIns="0" rtlCol="0" vert="horz">
            <a:spAutoFit/>
          </a:bodyPr>
          <a:lstStyle/>
          <a:p>
            <a:pPr marL="12700">
              <a:lnSpc>
                <a:spcPct val="100000"/>
              </a:lnSpc>
              <a:spcBef>
                <a:spcPts val="100"/>
              </a:spcBef>
            </a:pPr>
            <a:r>
              <a:rPr dirty="0" sz="1100" spc="-5" b="1">
                <a:latin typeface="Times New Roman"/>
                <a:cs typeface="Times New Roman"/>
              </a:rPr>
              <a:t>6.3. Collective</a:t>
            </a:r>
            <a:r>
              <a:rPr dirty="0" sz="1100" spc="-65" b="1">
                <a:latin typeface="Times New Roman"/>
                <a:cs typeface="Times New Roman"/>
              </a:rPr>
              <a:t> </a:t>
            </a:r>
            <a:r>
              <a:rPr dirty="0" sz="1100" spc="-5" b="1">
                <a:latin typeface="Times New Roman"/>
                <a:cs typeface="Times New Roman"/>
              </a:rPr>
              <a:t>training.</a:t>
            </a:r>
            <a:endParaRPr sz="11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34233" y="924693"/>
            <a:ext cx="4013391" cy="4013392"/>
          </a:xfrm>
          <a:prstGeom prst="rect">
            <a:avLst/>
          </a:prstGeom>
          <a:blipFill>
            <a:blip r:embed="rId2" cstate="print"/>
            <a:stretch>
              <a:fillRect/>
            </a:stretch>
          </a:blipFill>
        </p:spPr>
        <p:txBody>
          <a:bodyPr wrap="square" lIns="0" tIns="0" rIns="0" bIns="0" rtlCol="0"/>
          <a:lstStyle/>
          <a:p/>
        </p:txBody>
      </p:sp>
      <p:sp>
        <p:nvSpPr>
          <p:cNvPr id="3" name="object 3"/>
          <p:cNvSpPr txBox="1"/>
          <p:nvPr/>
        </p:nvSpPr>
        <p:spPr>
          <a:xfrm>
            <a:off x="902467" y="5420455"/>
            <a:ext cx="5733415" cy="1169670"/>
          </a:xfrm>
          <a:prstGeom prst="rect">
            <a:avLst/>
          </a:prstGeom>
        </p:spPr>
        <p:txBody>
          <a:bodyPr wrap="square" lIns="0" tIns="24130" rIns="0" bIns="0" rtlCol="0" vert="horz">
            <a:spAutoFit/>
          </a:bodyPr>
          <a:lstStyle/>
          <a:p>
            <a:pPr marL="12700" marR="5080">
              <a:lnSpc>
                <a:spcPct val="112599"/>
              </a:lnSpc>
              <a:spcBef>
                <a:spcPts val="190"/>
              </a:spcBef>
            </a:pPr>
            <a:r>
              <a:rPr dirty="0" sz="1100" spc="-5">
                <a:latin typeface="Times New Roman"/>
                <a:cs typeface="Times New Roman"/>
              </a:rPr>
              <a:t>The Collective Training Method in this Pons Method, collective training is improved with this  method, improving specificity and productivity, since, as seen in the photo, the player who performs </a:t>
            </a:r>
            <a:r>
              <a:rPr dirty="0" sz="1100">
                <a:latin typeface="Times New Roman"/>
                <a:cs typeface="Times New Roman"/>
              </a:rPr>
              <a:t>a  </a:t>
            </a:r>
            <a:r>
              <a:rPr dirty="0" sz="1100" spc="-5">
                <a:latin typeface="Times New Roman"/>
                <a:cs typeface="Times New Roman"/>
              </a:rPr>
              <a:t>minor role in the circuit, or any exercise that is carried out, is replaced by </a:t>
            </a:r>
            <a:r>
              <a:rPr dirty="0" sz="1100">
                <a:latin typeface="Times New Roman"/>
                <a:cs typeface="Times New Roman"/>
              </a:rPr>
              <a:t>a </a:t>
            </a:r>
            <a:r>
              <a:rPr dirty="0" sz="1100" spc="-5">
                <a:latin typeface="Times New Roman"/>
                <a:cs typeface="Times New Roman"/>
              </a:rPr>
              <a:t>panel, that allows, to have  an efficiency in the training, since the players carry out more specific training for their real match  positions, and promoting different improvement exercises that are more important to achieve </a:t>
            </a:r>
            <a:r>
              <a:rPr dirty="0" sz="1100">
                <a:latin typeface="Times New Roman"/>
                <a:cs typeface="Times New Roman"/>
              </a:rPr>
              <a:t>a </a:t>
            </a:r>
            <a:r>
              <a:rPr dirty="0" sz="1100" spc="-5">
                <a:latin typeface="Times New Roman"/>
                <a:cs typeface="Times New Roman"/>
              </a:rPr>
              <a:t>better  evolution in the development of the footballer throughout the season.</a:t>
            </a:r>
            <a:endParaRPr sz="11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2185" y="896173"/>
            <a:ext cx="1675130" cy="193675"/>
          </a:xfrm>
          <a:prstGeom prst="rect">
            <a:avLst/>
          </a:prstGeom>
        </p:spPr>
        <p:txBody>
          <a:bodyPr wrap="square" lIns="0" tIns="12700" rIns="0" bIns="0" rtlCol="0" vert="horz">
            <a:spAutoFit/>
          </a:bodyPr>
          <a:lstStyle/>
          <a:p>
            <a:pPr marL="12700">
              <a:lnSpc>
                <a:spcPct val="100000"/>
              </a:lnSpc>
              <a:spcBef>
                <a:spcPts val="100"/>
              </a:spcBef>
            </a:pPr>
            <a:r>
              <a:rPr dirty="0" sz="1100" spc="-5" b="1">
                <a:latin typeface="Times New Roman"/>
                <a:cs typeface="Times New Roman"/>
              </a:rPr>
              <a:t>6.4. Rehabilitation</a:t>
            </a:r>
            <a:r>
              <a:rPr dirty="0" sz="1100" spc="-60" b="1">
                <a:latin typeface="Times New Roman"/>
                <a:cs typeface="Times New Roman"/>
              </a:rPr>
              <a:t> </a:t>
            </a:r>
            <a:r>
              <a:rPr dirty="0" sz="1100" spc="-5" b="1">
                <a:latin typeface="Times New Roman"/>
                <a:cs typeface="Times New Roman"/>
              </a:rPr>
              <a:t>training.</a:t>
            </a:r>
            <a:endParaRPr sz="1100">
              <a:latin typeface="Times New Roman"/>
              <a:cs typeface="Times New Roman"/>
            </a:endParaRPr>
          </a:p>
        </p:txBody>
      </p:sp>
      <p:sp>
        <p:nvSpPr>
          <p:cNvPr id="3" name="object 3"/>
          <p:cNvSpPr/>
          <p:nvPr/>
        </p:nvSpPr>
        <p:spPr>
          <a:xfrm>
            <a:off x="934233" y="1267891"/>
            <a:ext cx="3927595" cy="392758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5334660"/>
            <a:ext cx="5732780" cy="1903730"/>
          </a:xfrm>
          <a:prstGeom prst="rect">
            <a:avLst/>
          </a:prstGeom>
        </p:spPr>
        <p:txBody>
          <a:bodyPr wrap="square" lIns="0" tIns="26034" rIns="0" bIns="0" rtlCol="0" vert="horz">
            <a:spAutoFit/>
          </a:bodyPr>
          <a:lstStyle/>
          <a:p>
            <a:pPr marL="12700" marR="5080">
              <a:lnSpc>
                <a:spcPct val="111200"/>
              </a:lnSpc>
              <a:spcBef>
                <a:spcPts val="204"/>
              </a:spcBef>
            </a:pPr>
            <a:r>
              <a:rPr dirty="0" sz="1100" spc="-5">
                <a:latin typeface="Times New Roman"/>
                <a:cs typeface="Times New Roman"/>
              </a:rPr>
              <a:t>The training method improving the soccer player's rehabilitation area in this Pons Method, </a:t>
            </a:r>
            <a:r>
              <a:rPr dirty="0" sz="1100">
                <a:latin typeface="Times New Roman"/>
                <a:cs typeface="Times New Roman"/>
              </a:rPr>
              <a:t>I </a:t>
            </a:r>
            <a:r>
              <a:rPr dirty="0" sz="1100" spc="-5">
                <a:latin typeface="Times New Roman"/>
                <a:cs typeface="Times New Roman"/>
              </a:rPr>
              <a:t>had  always lacked an intermediate method for the soccer player to feel more confident after an injury, to  enter into the group dynamics. In the image we can observe in the corner </a:t>
            </a:r>
            <a:r>
              <a:rPr dirty="0" sz="1100">
                <a:latin typeface="Times New Roman"/>
                <a:cs typeface="Times New Roman"/>
              </a:rPr>
              <a:t>a </a:t>
            </a:r>
            <a:r>
              <a:rPr dirty="0" sz="1100" spc="-5">
                <a:latin typeface="Times New Roman"/>
                <a:cs typeface="Times New Roman"/>
              </a:rPr>
              <a:t>play of the number 10  making inwards. doing </a:t>
            </a:r>
            <a:r>
              <a:rPr dirty="0" sz="1100">
                <a:latin typeface="Times New Roman"/>
                <a:cs typeface="Times New Roman"/>
              </a:rPr>
              <a:t>a </a:t>
            </a:r>
            <a:r>
              <a:rPr dirty="0" sz="1100" spc="-5">
                <a:latin typeface="Times New Roman"/>
                <a:cs typeface="Times New Roman"/>
              </a:rPr>
              <a:t>couple of combinations in wall shapes, to get into the area, but it does not  need four players, with the presence of the physical trainer or rehabilitation, and the player is enough  to carry out </a:t>
            </a:r>
            <a:r>
              <a:rPr dirty="0" sz="1100">
                <a:latin typeface="Times New Roman"/>
                <a:cs typeface="Times New Roman"/>
              </a:rPr>
              <a:t>a </a:t>
            </a:r>
            <a:r>
              <a:rPr dirty="0" sz="1100" spc="-5">
                <a:latin typeface="Times New Roman"/>
                <a:cs typeface="Times New Roman"/>
              </a:rPr>
              <a:t>complete recovery exercise, previously exercises would be performed softer according  to their position on the field, and at the time of the player's recovery, the physical trainer would also  measure his physical condition with the tools that he deems appropriate, and the recording department  would record the session to rectify small details, post training </a:t>
            </a:r>
            <a:r>
              <a:rPr dirty="0" sz="1100">
                <a:latin typeface="Times New Roman"/>
                <a:cs typeface="Times New Roman"/>
              </a:rPr>
              <a:t>. </a:t>
            </a:r>
            <a:r>
              <a:rPr dirty="0" sz="1100" spc="-5">
                <a:latin typeface="Times New Roman"/>
                <a:cs typeface="Times New Roman"/>
              </a:rPr>
              <a:t>All exercises of course based on the  head coach's game</a:t>
            </a:r>
            <a:r>
              <a:rPr dirty="0" sz="1100" spc="-10">
                <a:latin typeface="Times New Roman"/>
                <a:cs typeface="Times New Roman"/>
              </a:rPr>
              <a:t> </a:t>
            </a:r>
            <a:r>
              <a:rPr dirty="0" sz="1100" spc="-5">
                <a:latin typeface="Times New Roman"/>
                <a:cs typeface="Times New Roman"/>
              </a:rPr>
              <a:t>model.</a:t>
            </a:r>
            <a:endParaRPr sz="110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72326" y="896174"/>
            <a:ext cx="2754630" cy="193675"/>
          </a:xfrm>
          <a:prstGeom prst="rect">
            <a:avLst/>
          </a:prstGeom>
        </p:spPr>
        <p:txBody>
          <a:bodyPr wrap="square" lIns="0" tIns="12700" rIns="0" bIns="0" rtlCol="0" vert="horz">
            <a:spAutoFit/>
          </a:bodyPr>
          <a:lstStyle/>
          <a:p>
            <a:pPr marL="12700">
              <a:lnSpc>
                <a:spcPct val="100000"/>
              </a:lnSpc>
              <a:spcBef>
                <a:spcPts val="100"/>
              </a:spcBef>
            </a:pPr>
            <a:r>
              <a:rPr dirty="0" sz="1100" spc="-5" b="1">
                <a:latin typeface="Times New Roman"/>
                <a:cs typeface="Times New Roman"/>
              </a:rPr>
              <a:t>6.5. Training based on scouting on</a:t>
            </a:r>
            <a:r>
              <a:rPr dirty="0" sz="1100" spc="-60" b="1">
                <a:latin typeface="Times New Roman"/>
                <a:cs typeface="Times New Roman"/>
              </a:rPr>
              <a:t> </a:t>
            </a:r>
            <a:r>
              <a:rPr dirty="0" sz="1100" spc="-5" b="1">
                <a:latin typeface="Times New Roman"/>
                <a:cs typeface="Times New Roman"/>
              </a:rPr>
              <a:t>opponents.</a:t>
            </a:r>
            <a:endParaRPr sz="1100">
              <a:latin typeface="Times New Roman"/>
              <a:cs typeface="Times New Roman"/>
            </a:endParaRPr>
          </a:p>
        </p:txBody>
      </p:sp>
      <p:sp>
        <p:nvSpPr>
          <p:cNvPr id="3" name="object 3"/>
          <p:cNvSpPr/>
          <p:nvPr/>
        </p:nvSpPr>
        <p:spPr>
          <a:xfrm>
            <a:off x="934233" y="1267891"/>
            <a:ext cx="5738864" cy="323167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4638752"/>
            <a:ext cx="5760085" cy="4096385"/>
          </a:xfrm>
          <a:prstGeom prst="rect">
            <a:avLst/>
          </a:prstGeom>
        </p:spPr>
        <p:txBody>
          <a:bodyPr wrap="square" lIns="0" tIns="26034" rIns="0" bIns="0" rtlCol="0" vert="horz">
            <a:spAutoFit/>
          </a:bodyPr>
          <a:lstStyle/>
          <a:p>
            <a:pPr marL="12700" marR="5080">
              <a:lnSpc>
                <a:spcPct val="111200"/>
              </a:lnSpc>
              <a:spcBef>
                <a:spcPts val="204"/>
              </a:spcBef>
            </a:pPr>
            <a:r>
              <a:rPr dirty="0" sz="1100" spc="-5">
                <a:latin typeface="Times New Roman"/>
                <a:cs typeface="Times New Roman"/>
              </a:rPr>
              <a:t>The Training Method based on the contribution of the scouting department in this Pons Method,  When we enter this method, we begin to create </a:t>
            </a:r>
            <a:r>
              <a:rPr dirty="0" sz="1100">
                <a:latin typeface="Times New Roman"/>
                <a:cs typeface="Times New Roman"/>
              </a:rPr>
              <a:t>a </a:t>
            </a:r>
            <a:r>
              <a:rPr dirty="0" sz="1100" spc="-5">
                <a:latin typeface="Times New Roman"/>
                <a:cs typeface="Times New Roman"/>
              </a:rPr>
              <a:t>database, which allows the coach after the scouting  department has made its analysis on the opposing team, allows you to combat deficiencies that the  opposing team may have. We have more and more weapons to fight rival teams, because not only do  we work on the specific things that we want to work on to combat our adversaries, but we also invest  our weekly time to convince the player of it, through training with the pons method, through For me it  was necessary after my experience around the world to improve several areas in this type of individual  training so that it would be more didactic, more specific, more real to the competition, more fun, with  more control over the small details, in the variants, and that it was efficient in all areas of training, that  is, it is an all in</a:t>
            </a:r>
            <a:r>
              <a:rPr dirty="0" sz="1100" spc="5">
                <a:latin typeface="Times New Roman"/>
                <a:cs typeface="Times New Roman"/>
              </a:rPr>
              <a:t> </a:t>
            </a:r>
            <a:r>
              <a:rPr dirty="0" sz="1100" spc="-5">
                <a:latin typeface="Times New Roman"/>
                <a:cs typeface="Times New Roman"/>
              </a:rPr>
              <a:t>one.</a:t>
            </a:r>
            <a:endParaRPr sz="1100">
              <a:latin typeface="Times New Roman"/>
              <a:cs typeface="Times New Roman"/>
            </a:endParaRPr>
          </a:p>
          <a:p>
            <a:pPr>
              <a:lnSpc>
                <a:spcPct val="100000"/>
              </a:lnSpc>
              <a:spcBef>
                <a:spcPts val="45"/>
              </a:spcBef>
            </a:pPr>
            <a:endParaRPr sz="900">
              <a:latin typeface="Times New Roman"/>
              <a:cs typeface="Times New Roman"/>
            </a:endParaRPr>
          </a:p>
          <a:p>
            <a:pPr marL="12700" marR="88265">
              <a:lnSpc>
                <a:spcPct val="111500"/>
              </a:lnSpc>
            </a:pPr>
            <a:r>
              <a:rPr dirty="0" sz="1100" spc="-5">
                <a:latin typeface="Times New Roman"/>
                <a:cs typeface="Times New Roman"/>
              </a:rPr>
              <a:t>It is controlled by the physical trainer with the relevant software and tools to control the intensity of  the exercise, depending on the player's fitness, tactics, having </a:t>
            </a:r>
            <a:r>
              <a:rPr dirty="0" sz="1100">
                <a:latin typeface="Times New Roman"/>
                <a:cs typeface="Times New Roman"/>
              </a:rPr>
              <a:t>a </a:t>
            </a:r>
            <a:r>
              <a:rPr dirty="0" sz="1100" spc="-5">
                <a:latin typeface="Times New Roman"/>
                <a:cs typeface="Times New Roman"/>
              </a:rPr>
              <a:t>specific work group to undertake this  type of training, or being the own coach who performs the exercises, his second coach understands  small tactical details to correct to provide tactical rigor, to the exercises, knowing how to rectify the  control aspects, also controlling the technical and tactical aspects since when training at first without  opposition, You can control the speed of the actions, the profiling, the control, the speed of the pass,  distances, timing, etc. and also work on the emotional aspect of the player, it is clear that by working  without opposition and being as real to the competition as possible, the player takes it as </a:t>
            </a:r>
            <a:r>
              <a:rPr dirty="0" sz="1100">
                <a:latin typeface="Times New Roman"/>
                <a:cs typeface="Times New Roman"/>
              </a:rPr>
              <a:t>a </a:t>
            </a:r>
            <a:r>
              <a:rPr dirty="0" sz="1100" spc="-5">
                <a:latin typeface="Times New Roman"/>
                <a:cs typeface="Times New Roman"/>
              </a:rPr>
              <a:t>challenge,  so his self-confidence grows, his motivation and also has fun </a:t>
            </a:r>
            <a:r>
              <a:rPr dirty="0" sz="1100">
                <a:latin typeface="Times New Roman"/>
                <a:cs typeface="Times New Roman"/>
              </a:rPr>
              <a:t>, </a:t>
            </a:r>
            <a:r>
              <a:rPr dirty="0" sz="1100" spc="-5">
                <a:latin typeface="Times New Roman"/>
                <a:cs typeface="Times New Roman"/>
              </a:rPr>
              <a:t>because it is real football, and you  know that you are learning </a:t>
            </a:r>
            <a:r>
              <a:rPr dirty="0" sz="1100">
                <a:latin typeface="Times New Roman"/>
                <a:cs typeface="Times New Roman"/>
              </a:rPr>
              <a:t>a </a:t>
            </a:r>
            <a:r>
              <a:rPr dirty="0" sz="1100" spc="-5">
                <a:latin typeface="Times New Roman"/>
                <a:cs typeface="Times New Roman"/>
              </a:rPr>
              <a:t>range of instructions from expert coaches in small details, in addition to  other</a:t>
            </a:r>
            <a:r>
              <a:rPr dirty="0" sz="1100" spc="-10">
                <a:latin typeface="Times New Roman"/>
                <a:cs typeface="Times New Roman"/>
              </a:rPr>
              <a:t> </a:t>
            </a:r>
            <a:r>
              <a:rPr dirty="0" sz="1100" spc="-5">
                <a:latin typeface="Times New Roman"/>
                <a:cs typeface="Times New Roman"/>
              </a:rPr>
              <a:t>factors</a:t>
            </a:r>
            <a:endParaRPr sz="11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96176"/>
            <a:ext cx="1306830" cy="193675"/>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7.0</a:t>
            </a:r>
            <a:r>
              <a:rPr dirty="0" sz="1100" spc="-60" b="1">
                <a:solidFill>
                  <a:srgbClr val="FF0000"/>
                </a:solidFill>
                <a:latin typeface="Times New Roman"/>
                <a:cs typeface="Times New Roman"/>
              </a:rPr>
              <a:t> </a:t>
            </a:r>
            <a:r>
              <a:rPr dirty="0" sz="1100" spc="-5" b="1">
                <a:solidFill>
                  <a:srgbClr val="FF0000"/>
                </a:solidFill>
                <a:latin typeface="Times New Roman"/>
                <a:cs typeface="Times New Roman"/>
              </a:rPr>
              <a:t>CONCLUSIONS:</a:t>
            </a:r>
            <a:endParaRPr sz="1100">
              <a:latin typeface="Times New Roman"/>
              <a:cs typeface="Times New Roman"/>
            </a:endParaRPr>
          </a:p>
        </p:txBody>
      </p:sp>
      <p:sp>
        <p:nvSpPr>
          <p:cNvPr id="3" name="object 3"/>
          <p:cNvSpPr txBox="1"/>
          <p:nvPr/>
        </p:nvSpPr>
        <p:spPr>
          <a:xfrm>
            <a:off x="902467" y="1521465"/>
            <a:ext cx="5695315" cy="6184265"/>
          </a:xfrm>
          <a:prstGeom prst="rect">
            <a:avLst/>
          </a:prstGeom>
        </p:spPr>
        <p:txBody>
          <a:bodyPr wrap="square" lIns="0" tIns="26034" rIns="0" bIns="0" rtlCol="0" vert="horz">
            <a:spAutoFit/>
          </a:bodyPr>
          <a:lstStyle/>
          <a:p>
            <a:pPr marL="12700" marR="48895">
              <a:lnSpc>
                <a:spcPct val="111300"/>
              </a:lnSpc>
              <a:spcBef>
                <a:spcPts val="204"/>
              </a:spcBef>
            </a:pPr>
            <a:r>
              <a:rPr dirty="0" sz="1100" spc="-5">
                <a:latin typeface="Times New Roman"/>
                <a:cs typeface="Times New Roman"/>
              </a:rPr>
              <a:t>The intention of this method is not that the movements come out exactly mechanically, but rather to  provide the players both individually and collectively in work groups, with an essential tool for the  continuous improvement of the footballer, and the collective, as improvement constantly and totally  focused on how to beat our rivals, through an exquisite tactical rigor that allows them to assimilate  any tactical concept that the coach wants to appear in their matches, and to be able to develop it with  the best possible tactical, technical, physical, and psychological option and always looking for  productivity in training. Trained fewer players, but more specifically, we understand that, that  sometimes, less is more.</a:t>
            </a:r>
            <a:endParaRPr sz="1100">
              <a:latin typeface="Times New Roman"/>
              <a:cs typeface="Times New Roman"/>
            </a:endParaRPr>
          </a:p>
          <a:p>
            <a:pPr marL="12700" marR="60325">
              <a:lnSpc>
                <a:spcPct val="113700"/>
              </a:lnSpc>
              <a:spcBef>
                <a:spcPts val="1050"/>
              </a:spcBef>
            </a:pPr>
            <a:r>
              <a:rPr dirty="0" sz="1100" spc="-5">
                <a:latin typeface="Times New Roman"/>
                <a:cs typeface="Times New Roman"/>
              </a:rPr>
              <a:t>By controlling these parameters of our game model, we can choose the principles and sub-principles  to develop when the coach can create the relevant exercises on his game model, in this way we will  eventually achieve </a:t>
            </a:r>
            <a:r>
              <a:rPr dirty="0" sz="1100">
                <a:latin typeface="Times New Roman"/>
                <a:cs typeface="Times New Roman"/>
              </a:rPr>
              <a:t>a </a:t>
            </a:r>
            <a:r>
              <a:rPr dirty="0" sz="1100" spc="-5">
                <a:latin typeface="Times New Roman"/>
                <a:cs typeface="Times New Roman"/>
              </a:rPr>
              <a:t>database to fight the team rival using the Pons</a:t>
            </a:r>
            <a:r>
              <a:rPr dirty="0" sz="1100" spc="-10">
                <a:latin typeface="Times New Roman"/>
                <a:cs typeface="Times New Roman"/>
              </a:rPr>
              <a:t> </a:t>
            </a:r>
            <a:r>
              <a:rPr dirty="0" sz="1100" spc="-5">
                <a:latin typeface="Times New Roman"/>
                <a:cs typeface="Times New Roman"/>
              </a:rPr>
              <a:t>Method.</a:t>
            </a:r>
            <a:endParaRPr sz="1100">
              <a:latin typeface="Times New Roman"/>
              <a:cs typeface="Times New Roman"/>
            </a:endParaRPr>
          </a:p>
          <a:p>
            <a:pPr>
              <a:lnSpc>
                <a:spcPct val="100000"/>
              </a:lnSpc>
              <a:spcBef>
                <a:spcPts val="35"/>
              </a:spcBef>
            </a:pPr>
            <a:endParaRPr sz="950">
              <a:latin typeface="Times New Roman"/>
              <a:cs typeface="Times New Roman"/>
            </a:endParaRPr>
          </a:p>
          <a:p>
            <a:pPr marL="12700" marR="5080">
              <a:lnSpc>
                <a:spcPct val="113700"/>
              </a:lnSpc>
            </a:pPr>
            <a:r>
              <a:rPr dirty="0" sz="1100">
                <a:latin typeface="Times New Roman"/>
                <a:cs typeface="Times New Roman"/>
              </a:rPr>
              <a:t>I </a:t>
            </a:r>
            <a:r>
              <a:rPr dirty="0" sz="1100" spc="-5">
                <a:latin typeface="Times New Roman"/>
                <a:cs typeface="Times New Roman"/>
              </a:rPr>
              <a:t>encourage technology companies to contact directly to provide this method with advanced  technology, since it will not stay in Football, this is applicable to many sports. So much improvement  must be appreciated and valued.</a:t>
            </a:r>
            <a:endParaRPr sz="1100">
              <a:latin typeface="Times New Roman"/>
              <a:cs typeface="Times New Roman"/>
            </a:endParaRPr>
          </a:p>
          <a:p>
            <a:pPr>
              <a:lnSpc>
                <a:spcPct val="100000"/>
              </a:lnSpc>
              <a:spcBef>
                <a:spcPts val="50"/>
              </a:spcBef>
            </a:pPr>
            <a:endParaRPr sz="900">
              <a:latin typeface="Times New Roman"/>
              <a:cs typeface="Times New Roman"/>
            </a:endParaRPr>
          </a:p>
          <a:p>
            <a:pPr marL="12700" marR="9525">
              <a:lnSpc>
                <a:spcPct val="111300"/>
              </a:lnSpc>
            </a:pPr>
            <a:r>
              <a:rPr dirty="0" sz="1100">
                <a:latin typeface="Times New Roman"/>
                <a:cs typeface="Times New Roman"/>
              </a:rPr>
              <a:t>I </a:t>
            </a:r>
            <a:r>
              <a:rPr dirty="0" sz="1100" spc="-5">
                <a:latin typeface="Times New Roman"/>
                <a:cs typeface="Times New Roman"/>
              </a:rPr>
              <a:t>also understand that this method that at the time that we are many players finish their career and the  next day are TOP coaches, this method unmasks mediocre coaches, since if it is done without tactical  knowledge acquired in years of going through many categories and Going into the learning of  multiple methods and models of play, one of two, or it will be seen that the plays played, forms  played, analytical exercises, do not make sense, with your idea or model of the game or rectifications  are not adequate. Or hire someone truly professional to carry out this type of training so that through  the relevant dialogue with the coach, they are carried out according to the game model of the first  coach and the tasks can be distributed as they</a:t>
            </a:r>
            <a:r>
              <a:rPr dirty="0" sz="1100" spc="-15">
                <a:latin typeface="Times New Roman"/>
                <a:cs typeface="Times New Roman"/>
              </a:rPr>
              <a:t> </a:t>
            </a:r>
            <a:r>
              <a:rPr dirty="0" sz="1100" spc="-5">
                <a:latin typeface="Times New Roman"/>
                <a:cs typeface="Times New Roman"/>
              </a:rPr>
              <a:t>decide.</a:t>
            </a:r>
            <a:endParaRPr sz="1100">
              <a:latin typeface="Times New Roman"/>
              <a:cs typeface="Times New Roman"/>
            </a:endParaRPr>
          </a:p>
          <a:p>
            <a:pPr marL="12700" marR="121285">
              <a:lnSpc>
                <a:spcPct val="112300"/>
              </a:lnSpc>
              <a:spcBef>
                <a:spcPts val="1070"/>
              </a:spcBef>
            </a:pPr>
            <a:r>
              <a:rPr dirty="0" sz="1100">
                <a:latin typeface="Times New Roman"/>
                <a:cs typeface="Times New Roman"/>
              </a:rPr>
              <a:t>I </a:t>
            </a:r>
            <a:r>
              <a:rPr dirty="0" sz="1100" spc="-5">
                <a:latin typeface="Times New Roman"/>
                <a:cs typeface="Times New Roman"/>
              </a:rPr>
              <a:t>hope that this method is an important contribution for many people in the world of football, not in  the short term maybe because as </a:t>
            </a:r>
            <a:r>
              <a:rPr dirty="0" sz="1100">
                <a:latin typeface="Times New Roman"/>
                <a:cs typeface="Times New Roman"/>
              </a:rPr>
              <a:t>I </a:t>
            </a:r>
            <a:r>
              <a:rPr dirty="0" sz="1100" spc="-5">
                <a:latin typeface="Times New Roman"/>
                <a:cs typeface="Times New Roman"/>
              </a:rPr>
              <a:t>say it is for coaches with significant experience, who understand  football as </a:t>
            </a:r>
            <a:r>
              <a:rPr dirty="0" sz="1100">
                <a:latin typeface="Times New Roman"/>
                <a:cs typeface="Times New Roman"/>
              </a:rPr>
              <a:t>I </a:t>
            </a:r>
            <a:r>
              <a:rPr dirty="0" sz="1100" spc="-5">
                <a:latin typeface="Times New Roman"/>
                <a:cs typeface="Times New Roman"/>
              </a:rPr>
              <a:t>understand it. Like an everything. And </a:t>
            </a:r>
            <a:r>
              <a:rPr dirty="0" sz="1100">
                <a:latin typeface="Times New Roman"/>
                <a:cs typeface="Times New Roman"/>
              </a:rPr>
              <a:t>I </a:t>
            </a:r>
            <a:r>
              <a:rPr dirty="0" sz="1100" spc="-5">
                <a:latin typeface="Times New Roman"/>
                <a:cs typeface="Times New Roman"/>
              </a:rPr>
              <a:t>also understand that history tells us that the  Coerver method took two decades to become known as it should in </a:t>
            </a:r>
            <a:r>
              <a:rPr dirty="0" sz="1100">
                <a:latin typeface="Times New Roman"/>
                <a:cs typeface="Times New Roman"/>
              </a:rPr>
              <a:t>a </a:t>
            </a:r>
            <a:r>
              <a:rPr dirty="0" sz="1100" spc="-5">
                <a:latin typeface="Times New Roman"/>
                <a:cs typeface="Times New Roman"/>
              </a:rPr>
              <a:t>global way, as well as the  tactical periodization that many do not quite</a:t>
            </a:r>
            <a:r>
              <a:rPr dirty="0" sz="1100">
                <a:latin typeface="Times New Roman"/>
                <a:cs typeface="Times New Roman"/>
              </a:rPr>
              <a:t> </a:t>
            </a:r>
            <a:r>
              <a:rPr dirty="0" sz="1100" spc="-5">
                <a:latin typeface="Times New Roman"/>
                <a:cs typeface="Times New Roman"/>
              </a:rPr>
              <a:t>understand.</a:t>
            </a:r>
            <a:endParaRPr sz="1100">
              <a:latin typeface="Times New Roman"/>
              <a:cs typeface="Times New Roman"/>
            </a:endParaRPr>
          </a:p>
          <a:p>
            <a:pPr marL="12700" marR="137795">
              <a:lnSpc>
                <a:spcPct val="119400"/>
              </a:lnSpc>
              <a:spcBef>
                <a:spcPts val="975"/>
              </a:spcBef>
            </a:pPr>
            <a:r>
              <a:rPr dirty="0" sz="1100">
                <a:latin typeface="Times New Roman"/>
                <a:cs typeface="Times New Roman"/>
              </a:rPr>
              <a:t>I </a:t>
            </a:r>
            <a:r>
              <a:rPr dirty="0" sz="1100" spc="-5">
                <a:latin typeface="Times New Roman"/>
                <a:cs typeface="Times New Roman"/>
              </a:rPr>
              <a:t>only pretend that whoever wants to take advantage of it, can do it and find in this method an open  source to enter and dive into it as </a:t>
            </a:r>
            <a:r>
              <a:rPr dirty="0" sz="1100">
                <a:latin typeface="Times New Roman"/>
                <a:cs typeface="Times New Roman"/>
              </a:rPr>
              <a:t>a </a:t>
            </a:r>
            <a:r>
              <a:rPr dirty="0" sz="1100" spc="-5">
                <a:latin typeface="Times New Roman"/>
                <a:cs typeface="Times New Roman"/>
              </a:rPr>
              <a:t>method that facilitates performance in </a:t>
            </a:r>
            <a:r>
              <a:rPr dirty="0" sz="1100">
                <a:latin typeface="Times New Roman"/>
                <a:cs typeface="Times New Roman"/>
              </a:rPr>
              <a:t>a </a:t>
            </a:r>
            <a:r>
              <a:rPr dirty="0" sz="1100" spc="-5">
                <a:latin typeface="Times New Roman"/>
                <a:cs typeface="Times New Roman"/>
              </a:rPr>
              <a:t>team</a:t>
            </a:r>
            <a:r>
              <a:rPr dirty="0" sz="1100" spc="-15">
                <a:latin typeface="Times New Roman"/>
                <a:cs typeface="Times New Roman"/>
              </a:rPr>
              <a:t> </a:t>
            </a:r>
            <a:r>
              <a:rPr dirty="0" sz="1100" spc="-5">
                <a:latin typeface="Times New Roman"/>
                <a:cs typeface="Times New Roman"/>
              </a:rPr>
              <a:t>of</a:t>
            </a:r>
            <a:endParaRPr sz="1100">
              <a:latin typeface="Times New Roman"/>
              <a:cs typeface="Times New Roman"/>
            </a:endParaRPr>
          </a:p>
        </p:txBody>
      </p:sp>
      <p:sp>
        <p:nvSpPr>
          <p:cNvPr id="4" name="object 4"/>
          <p:cNvSpPr txBox="1"/>
          <p:nvPr/>
        </p:nvSpPr>
        <p:spPr>
          <a:xfrm>
            <a:off x="902467" y="9147863"/>
            <a:ext cx="5753100" cy="607060"/>
          </a:xfrm>
          <a:prstGeom prst="rect">
            <a:avLst/>
          </a:prstGeom>
        </p:spPr>
        <p:txBody>
          <a:bodyPr wrap="square" lIns="0" tIns="22225" rIns="0" bIns="0" rtlCol="0" vert="horz">
            <a:spAutoFit/>
          </a:bodyPr>
          <a:lstStyle/>
          <a:p>
            <a:pPr marL="12700" marR="5080">
              <a:lnSpc>
                <a:spcPct val="113700"/>
              </a:lnSpc>
              <a:spcBef>
                <a:spcPts val="175"/>
              </a:spcBef>
            </a:pPr>
            <a:r>
              <a:rPr dirty="0" sz="1100" spc="-5">
                <a:latin typeface="Times New Roman"/>
                <a:cs typeface="Times New Roman"/>
              </a:rPr>
              <a:t>For my part and in the midst of this Covid19 pandemic, which is when </a:t>
            </a:r>
            <a:r>
              <a:rPr dirty="0" sz="1100">
                <a:latin typeface="Times New Roman"/>
                <a:cs typeface="Times New Roman"/>
              </a:rPr>
              <a:t>I </a:t>
            </a:r>
            <a:r>
              <a:rPr dirty="0" sz="1100" spc="-5">
                <a:latin typeface="Times New Roman"/>
                <a:cs typeface="Times New Roman"/>
              </a:rPr>
              <a:t>have had the time, the ability  and creativity to create the method, </a:t>
            </a:r>
            <a:r>
              <a:rPr dirty="0" sz="1100">
                <a:latin typeface="Times New Roman"/>
                <a:cs typeface="Times New Roman"/>
              </a:rPr>
              <a:t>I </a:t>
            </a:r>
            <a:r>
              <a:rPr dirty="0" sz="1100" spc="-5">
                <a:latin typeface="Times New Roman"/>
                <a:cs typeface="Times New Roman"/>
              </a:rPr>
              <a:t>am proud to be able to share with the people who have my  vision, with this method so that they can use it for non-profit purposes. And the technology</a:t>
            </a:r>
            <a:r>
              <a:rPr dirty="0" sz="1100" spc="5">
                <a:latin typeface="Times New Roman"/>
                <a:cs typeface="Times New Roman"/>
              </a:rPr>
              <a:t> </a:t>
            </a:r>
            <a:r>
              <a:rPr dirty="0" sz="1100" spc="-5">
                <a:latin typeface="Times New Roman"/>
                <a:cs typeface="Times New Roman"/>
              </a:rPr>
              <a:t>companies</a:t>
            </a:r>
            <a:endParaRPr sz="1100">
              <a:latin typeface="Times New Roman"/>
              <a:cs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63689"/>
            <a:ext cx="5666740" cy="778510"/>
          </a:xfrm>
          <a:prstGeom prst="rect">
            <a:avLst/>
          </a:prstGeom>
        </p:spPr>
        <p:txBody>
          <a:bodyPr wrap="square" lIns="0" tIns="15875" rIns="0" bIns="0" rtlCol="0" vert="horz">
            <a:spAutoFit/>
          </a:bodyPr>
          <a:lstStyle/>
          <a:p>
            <a:pPr marL="12700" marR="5080">
              <a:lnSpc>
                <a:spcPct val="111800"/>
              </a:lnSpc>
              <a:spcBef>
                <a:spcPts val="125"/>
              </a:spcBef>
            </a:pPr>
            <a:r>
              <a:rPr dirty="0" sz="1100" spc="-5">
                <a:latin typeface="Times New Roman"/>
                <a:cs typeface="Times New Roman"/>
              </a:rPr>
              <a:t>that see as </a:t>
            </a:r>
            <a:r>
              <a:rPr dirty="0" sz="1100">
                <a:latin typeface="Times New Roman"/>
                <a:cs typeface="Times New Roman"/>
              </a:rPr>
              <a:t>I </a:t>
            </a:r>
            <a:r>
              <a:rPr dirty="0" sz="1100" spc="-5">
                <a:latin typeface="Times New Roman"/>
                <a:cs typeface="Times New Roman"/>
              </a:rPr>
              <a:t>do, the possibility that the method has to do it globally with appropriate software to  facilitate the work of the trainer, to give this method an increasingly advanced methodology, and as </a:t>
            </a:r>
            <a:r>
              <a:rPr dirty="0" sz="1100">
                <a:latin typeface="Times New Roman"/>
                <a:cs typeface="Times New Roman"/>
              </a:rPr>
              <a:t>I  </a:t>
            </a:r>
            <a:r>
              <a:rPr dirty="0" sz="1100" spc="-5">
                <a:latin typeface="Times New Roman"/>
                <a:cs typeface="Times New Roman"/>
              </a:rPr>
              <a:t>say not only in </a:t>
            </a:r>
            <a:r>
              <a:rPr dirty="0" sz="1100">
                <a:latin typeface="Times New Roman"/>
                <a:cs typeface="Times New Roman"/>
              </a:rPr>
              <a:t>I </a:t>
            </a:r>
            <a:r>
              <a:rPr dirty="0" sz="1100" spc="-5">
                <a:latin typeface="Times New Roman"/>
                <a:cs typeface="Times New Roman"/>
              </a:rPr>
              <a:t>see football for many sports, so please contact me to advance the synergies to  develop the innovative and future project that surely is an extraordinary contribution to</a:t>
            </a:r>
            <a:r>
              <a:rPr dirty="0" sz="1100" spc="-15">
                <a:latin typeface="Times New Roman"/>
                <a:cs typeface="Times New Roman"/>
              </a:rPr>
              <a:t> </a:t>
            </a:r>
            <a:r>
              <a:rPr dirty="0" sz="1100" spc="-5">
                <a:latin typeface="Times New Roman"/>
                <a:cs typeface="Times New Roman"/>
              </a:rPr>
              <a:t>football.</a:t>
            </a:r>
            <a:endParaRPr sz="1100">
              <a:latin typeface="Times New Roman"/>
              <a:cs typeface="Times New Roman"/>
            </a:endParaRPr>
          </a:p>
        </p:txBody>
      </p:sp>
      <p:sp>
        <p:nvSpPr>
          <p:cNvPr id="3" name="object 3"/>
          <p:cNvSpPr txBox="1"/>
          <p:nvPr/>
        </p:nvSpPr>
        <p:spPr>
          <a:xfrm>
            <a:off x="902467" y="2116402"/>
            <a:ext cx="5608955" cy="1757045"/>
          </a:xfrm>
          <a:prstGeom prst="rect">
            <a:avLst/>
          </a:prstGeom>
        </p:spPr>
        <p:txBody>
          <a:bodyPr wrap="square" lIns="0" tIns="12700" rIns="0" bIns="0" rtlCol="0" vert="horz">
            <a:spAutoFit/>
          </a:bodyPr>
          <a:lstStyle/>
          <a:p>
            <a:pPr marL="12700">
              <a:lnSpc>
                <a:spcPct val="100000"/>
              </a:lnSpc>
              <a:spcBef>
                <a:spcPts val="100"/>
              </a:spcBef>
            </a:pPr>
            <a:r>
              <a:rPr dirty="0" sz="1100" spc="-5" b="1">
                <a:latin typeface="Times New Roman"/>
                <a:cs typeface="Times New Roman"/>
              </a:rPr>
              <a:t>The Pons Method: </a:t>
            </a:r>
            <a:r>
              <a:rPr dirty="0" sz="1100" spc="-5">
                <a:latin typeface="Times New Roman"/>
                <a:cs typeface="Times New Roman"/>
              </a:rPr>
              <a:t>Breathe</a:t>
            </a:r>
            <a:r>
              <a:rPr dirty="0" sz="1100" spc="-10">
                <a:latin typeface="Times New Roman"/>
                <a:cs typeface="Times New Roman"/>
              </a:rPr>
              <a:t> </a:t>
            </a:r>
            <a:r>
              <a:rPr dirty="0" sz="1100" spc="-5">
                <a:latin typeface="Times New Roman"/>
                <a:cs typeface="Times New Roman"/>
              </a:rPr>
              <a:t>Soccer.</a:t>
            </a:r>
            <a:endParaRPr sz="1100">
              <a:latin typeface="Times New Roman"/>
              <a:cs typeface="Times New Roman"/>
            </a:endParaRPr>
          </a:p>
          <a:p>
            <a:pPr>
              <a:lnSpc>
                <a:spcPct val="100000"/>
              </a:lnSpc>
              <a:spcBef>
                <a:spcPts val="30"/>
              </a:spcBef>
            </a:pPr>
            <a:endParaRPr sz="950">
              <a:latin typeface="Times New Roman"/>
              <a:cs typeface="Times New Roman"/>
            </a:endParaRPr>
          </a:p>
          <a:p>
            <a:pPr marL="12700" marR="21590">
              <a:lnSpc>
                <a:spcPct val="113700"/>
              </a:lnSpc>
              <a:spcBef>
                <a:spcPts val="5"/>
              </a:spcBef>
            </a:pPr>
            <a:r>
              <a:rPr dirty="0" sz="1100" spc="-5">
                <a:latin typeface="Times New Roman"/>
                <a:cs typeface="Times New Roman"/>
              </a:rPr>
              <a:t>This Method while nobody profits from it, is </a:t>
            </a:r>
            <a:r>
              <a:rPr dirty="0" sz="1100">
                <a:latin typeface="Times New Roman"/>
                <a:cs typeface="Times New Roman"/>
              </a:rPr>
              <a:t>a </a:t>
            </a:r>
            <a:r>
              <a:rPr dirty="0" sz="1100" spc="-5">
                <a:latin typeface="Times New Roman"/>
                <a:cs typeface="Times New Roman"/>
              </a:rPr>
              <a:t>contribution to football, its coaches, clubs,  performance academies and federations that want to bet on it to reach performance in </a:t>
            </a:r>
            <a:r>
              <a:rPr dirty="0" sz="1100">
                <a:latin typeface="Times New Roman"/>
                <a:cs typeface="Times New Roman"/>
              </a:rPr>
              <a:t>a </a:t>
            </a:r>
            <a:r>
              <a:rPr dirty="0" sz="1100" spc="-5">
                <a:latin typeface="Times New Roman"/>
                <a:cs typeface="Times New Roman"/>
              </a:rPr>
              <a:t>faster, more  effective and productive</a:t>
            </a:r>
            <a:r>
              <a:rPr dirty="0" sz="1100" spc="-10">
                <a:latin typeface="Times New Roman"/>
                <a:cs typeface="Times New Roman"/>
              </a:rPr>
              <a:t> </a:t>
            </a:r>
            <a:r>
              <a:rPr dirty="0" sz="1100" spc="-5">
                <a:latin typeface="Times New Roman"/>
                <a:cs typeface="Times New Roman"/>
              </a:rPr>
              <a:t>way.</a:t>
            </a:r>
            <a:endParaRPr sz="1100">
              <a:latin typeface="Times New Roman"/>
              <a:cs typeface="Times New Roman"/>
            </a:endParaRPr>
          </a:p>
          <a:p>
            <a:pPr marL="12700" marR="5080">
              <a:lnSpc>
                <a:spcPct val="119400"/>
              </a:lnSpc>
              <a:spcBef>
                <a:spcPts val="975"/>
              </a:spcBef>
            </a:pPr>
            <a:r>
              <a:rPr dirty="0" sz="1100" spc="-5">
                <a:latin typeface="Times New Roman"/>
                <a:cs typeface="Times New Roman"/>
              </a:rPr>
              <a:t>For any question, clarification, comment, feedback, thank you, that you want to make or for any job  offer, in professional</a:t>
            </a:r>
            <a:r>
              <a:rPr dirty="0" sz="1100">
                <a:latin typeface="Times New Roman"/>
                <a:cs typeface="Times New Roman"/>
              </a:rPr>
              <a:t> </a:t>
            </a:r>
            <a:r>
              <a:rPr dirty="0" sz="1100" spc="-5">
                <a:latin typeface="Times New Roman"/>
                <a:cs typeface="Times New Roman"/>
              </a:rPr>
              <a:t>teams.</a:t>
            </a:r>
            <a:endParaRPr sz="1100">
              <a:latin typeface="Times New Roman"/>
              <a:cs typeface="Times New Roman"/>
            </a:endParaRPr>
          </a:p>
          <a:p>
            <a:pPr>
              <a:lnSpc>
                <a:spcPct val="100000"/>
              </a:lnSpc>
              <a:spcBef>
                <a:spcPts val="25"/>
              </a:spcBef>
            </a:pPr>
            <a:endParaRPr sz="1050">
              <a:latin typeface="Times New Roman"/>
              <a:cs typeface="Times New Roman"/>
            </a:endParaRPr>
          </a:p>
          <a:p>
            <a:pPr marL="12700">
              <a:lnSpc>
                <a:spcPct val="100000"/>
              </a:lnSpc>
            </a:pPr>
            <a:r>
              <a:rPr dirty="0" sz="1100">
                <a:latin typeface="Times New Roman"/>
                <a:cs typeface="Times New Roman"/>
              </a:rPr>
              <a:t>I </a:t>
            </a:r>
            <a:r>
              <a:rPr dirty="0" sz="1100" spc="-5">
                <a:latin typeface="Times New Roman"/>
                <a:cs typeface="Times New Roman"/>
              </a:rPr>
              <a:t>leave my contact</a:t>
            </a:r>
            <a:r>
              <a:rPr dirty="0" sz="1100" spc="-10">
                <a:latin typeface="Times New Roman"/>
                <a:cs typeface="Times New Roman"/>
              </a:rPr>
              <a:t> </a:t>
            </a:r>
            <a:r>
              <a:rPr dirty="0" sz="1100" spc="-5">
                <a:latin typeface="Times New Roman"/>
                <a:cs typeface="Times New Roman"/>
              </a:rPr>
              <a:t>information.</a:t>
            </a:r>
            <a:endParaRPr sz="1100">
              <a:latin typeface="Times New Roman"/>
              <a:cs typeface="Times New Roman"/>
            </a:endParaRPr>
          </a:p>
        </p:txBody>
      </p:sp>
      <p:sp>
        <p:nvSpPr>
          <p:cNvPr id="4" name="object 4"/>
          <p:cNvSpPr txBox="1"/>
          <p:nvPr/>
        </p:nvSpPr>
        <p:spPr>
          <a:xfrm>
            <a:off x="902467" y="5700809"/>
            <a:ext cx="1034415" cy="193675"/>
          </a:xfrm>
          <a:prstGeom prst="rect">
            <a:avLst/>
          </a:prstGeom>
        </p:spPr>
        <p:txBody>
          <a:bodyPr wrap="square" lIns="0" tIns="12700" rIns="0" bIns="0" rtlCol="0" vert="horz">
            <a:spAutoFit/>
          </a:bodyPr>
          <a:lstStyle/>
          <a:p>
            <a:pPr marL="12700">
              <a:lnSpc>
                <a:spcPct val="100000"/>
              </a:lnSpc>
              <a:spcBef>
                <a:spcPts val="100"/>
              </a:spcBef>
            </a:pPr>
            <a:r>
              <a:rPr dirty="0" sz="1100" spc="-5">
                <a:latin typeface="Times New Roman"/>
                <a:cs typeface="Times New Roman"/>
              </a:rPr>
              <a:t>David Pons</a:t>
            </a:r>
            <a:r>
              <a:rPr dirty="0" sz="1100" spc="-70">
                <a:latin typeface="Times New Roman"/>
                <a:cs typeface="Times New Roman"/>
              </a:rPr>
              <a:t> </a:t>
            </a:r>
            <a:r>
              <a:rPr dirty="0" sz="1100" spc="-5">
                <a:latin typeface="Times New Roman"/>
                <a:cs typeface="Times New Roman"/>
              </a:rPr>
              <a:t>coach</a:t>
            </a:r>
            <a:endParaRPr sz="1100">
              <a:latin typeface="Times New Roman"/>
              <a:cs typeface="Times New Roman"/>
            </a:endParaRPr>
          </a:p>
        </p:txBody>
      </p:sp>
      <p:sp>
        <p:nvSpPr>
          <p:cNvPr id="5" name="object 5"/>
          <p:cNvSpPr txBox="1"/>
          <p:nvPr/>
        </p:nvSpPr>
        <p:spPr>
          <a:xfrm>
            <a:off x="902467" y="6368119"/>
            <a:ext cx="1172210" cy="193675"/>
          </a:xfrm>
          <a:prstGeom prst="rect">
            <a:avLst/>
          </a:prstGeom>
        </p:spPr>
        <p:txBody>
          <a:bodyPr wrap="square" lIns="0" tIns="12700" rIns="0" bIns="0" rtlCol="0" vert="horz">
            <a:spAutoFit/>
          </a:bodyPr>
          <a:lstStyle/>
          <a:p>
            <a:pPr marL="12700">
              <a:lnSpc>
                <a:spcPct val="100000"/>
              </a:lnSpc>
              <a:spcBef>
                <a:spcPts val="100"/>
              </a:spcBef>
            </a:pPr>
            <a:r>
              <a:rPr dirty="0" sz="1100" spc="-5">
                <a:latin typeface="Times New Roman"/>
                <a:cs typeface="Times New Roman"/>
              </a:rPr>
              <a:t>©David Pons</a:t>
            </a:r>
            <a:r>
              <a:rPr dirty="0" sz="1100" spc="-70">
                <a:latin typeface="Times New Roman"/>
                <a:cs typeface="Times New Roman"/>
              </a:rPr>
              <a:t> </a:t>
            </a:r>
            <a:r>
              <a:rPr dirty="0" sz="1100" spc="-5">
                <a:latin typeface="Times New Roman"/>
                <a:cs typeface="Times New Roman"/>
              </a:rPr>
              <a:t>Coach</a:t>
            </a:r>
            <a:endParaRPr sz="1100">
              <a:latin typeface="Times New Roman"/>
              <a:cs typeface="Times New Roman"/>
            </a:endParaRPr>
          </a:p>
        </p:txBody>
      </p:sp>
      <p:sp>
        <p:nvSpPr>
          <p:cNvPr id="6" name="object 6"/>
          <p:cNvSpPr txBox="1"/>
          <p:nvPr/>
        </p:nvSpPr>
        <p:spPr>
          <a:xfrm>
            <a:off x="4960018" y="6368119"/>
            <a:ext cx="1609090" cy="193675"/>
          </a:xfrm>
          <a:prstGeom prst="rect">
            <a:avLst/>
          </a:prstGeom>
        </p:spPr>
        <p:txBody>
          <a:bodyPr wrap="square" lIns="0" tIns="12700" rIns="0" bIns="0" rtlCol="0" vert="horz">
            <a:spAutoFit/>
          </a:bodyPr>
          <a:lstStyle/>
          <a:p>
            <a:pPr marL="12700">
              <a:lnSpc>
                <a:spcPct val="100000"/>
              </a:lnSpc>
              <a:spcBef>
                <a:spcPts val="100"/>
              </a:spcBef>
            </a:pPr>
            <a:r>
              <a:rPr dirty="0" sz="1100" spc="-5">
                <a:latin typeface="Arial"/>
                <a:cs typeface="Arial"/>
              </a:rPr>
              <a:t>Mobile </a:t>
            </a:r>
            <a:r>
              <a:rPr dirty="0" sz="1100">
                <a:latin typeface="Arial"/>
                <a:cs typeface="Arial"/>
              </a:rPr>
              <a:t>: </a:t>
            </a:r>
            <a:r>
              <a:rPr dirty="0" sz="1100" spc="-5">
                <a:latin typeface="Arial"/>
                <a:cs typeface="Arial"/>
              </a:rPr>
              <a:t>+34 </a:t>
            </a:r>
            <a:r>
              <a:rPr dirty="0" sz="1050">
                <a:solidFill>
                  <a:srgbClr val="660099"/>
                </a:solidFill>
                <a:latin typeface="Arial"/>
                <a:cs typeface="Arial"/>
                <a:hlinkClick r:id="rId2"/>
              </a:rPr>
              <a:t>658 33 09</a:t>
            </a:r>
            <a:r>
              <a:rPr dirty="0" sz="1050" spc="-85">
                <a:solidFill>
                  <a:srgbClr val="660099"/>
                </a:solidFill>
                <a:latin typeface="Arial"/>
                <a:cs typeface="Arial"/>
                <a:hlinkClick r:id="rId2"/>
              </a:rPr>
              <a:t> </a:t>
            </a:r>
            <a:r>
              <a:rPr dirty="0" sz="1050">
                <a:solidFill>
                  <a:srgbClr val="660099"/>
                </a:solidFill>
                <a:latin typeface="Arial"/>
                <a:cs typeface="Arial"/>
                <a:hlinkClick r:id="rId2"/>
              </a:rPr>
              <a:t>60</a:t>
            </a:r>
            <a:endParaRPr sz="1050">
              <a:latin typeface="Arial"/>
              <a:cs typeface="Arial"/>
            </a:endParaRPr>
          </a:p>
        </p:txBody>
      </p:sp>
      <p:sp>
        <p:nvSpPr>
          <p:cNvPr id="7" name="object 7"/>
          <p:cNvSpPr txBox="1"/>
          <p:nvPr/>
        </p:nvSpPr>
        <p:spPr>
          <a:xfrm>
            <a:off x="902467" y="6692241"/>
            <a:ext cx="1818005" cy="193675"/>
          </a:xfrm>
          <a:prstGeom prst="rect">
            <a:avLst/>
          </a:prstGeom>
        </p:spPr>
        <p:txBody>
          <a:bodyPr wrap="square" lIns="0" tIns="12700" rIns="0" bIns="0" rtlCol="0" vert="horz">
            <a:spAutoFit/>
          </a:bodyPr>
          <a:lstStyle/>
          <a:p>
            <a:pPr marL="12700">
              <a:lnSpc>
                <a:spcPct val="100000"/>
              </a:lnSpc>
              <a:spcBef>
                <a:spcPts val="100"/>
              </a:spcBef>
            </a:pPr>
            <a:r>
              <a:rPr dirty="0" u="sng" sz="1100" spc="-280">
                <a:solidFill>
                  <a:srgbClr val="1154CC"/>
                </a:solidFill>
                <a:uFill>
                  <a:solidFill>
                    <a:srgbClr val="1154CC"/>
                  </a:solidFill>
                </a:uFill>
                <a:latin typeface="Times New Roman"/>
                <a:cs typeface="Times New Roman"/>
              </a:rPr>
              <a:t> </a:t>
            </a:r>
            <a:r>
              <a:rPr dirty="0" u="sng" sz="1100" spc="-5">
                <a:solidFill>
                  <a:srgbClr val="1154CC"/>
                </a:solidFill>
                <a:uFill>
                  <a:solidFill>
                    <a:srgbClr val="1154CC"/>
                  </a:solidFill>
                </a:uFill>
                <a:latin typeface="Arial"/>
                <a:cs typeface="Arial"/>
                <a:hlinkClick r:id="rId3"/>
              </a:rPr>
              <a:t>davidponscoach@gmail.com</a:t>
            </a:r>
            <a:endParaRPr sz="1100">
              <a:latin typeface="Arial"/>
              <a:cs typeface="Arial"/>
            </a:endParaRPr>
          </a:p>
        </p:txBody>
      </p:sp>
      <p:sp>
        <p:nvSpPr>
          <p:cNvPr id="8" name="object 8"/>
          <p:cNvSpPr txBox="1"/>
          <p:nvPr/>
        </p:nvSpPr>
        <p:spPr>
          <a:xfrm>
            <a:off x="5015962" y="6692241"/>
            <a:ext cx="1470025" cy="193675"/>
          </a:xfrm>
          <a:prstGeom prst="rect">
            <a:avLst/>
          </a:prstGeom>
        </p:spPr>
        <p:txBody>
          <a:bodyPr wrap="square" lIns="0" tIns="12700" rIns="0" bIns="0" rtlCol="0" vert="horz">
            <a:spAutoFit/>
          </a:bodyPr>
          <a:lstStyle/>
          <a:p>
            <a:pPr marL="12700">
              <a:lnSpc>
                <a:spcPct val="100000"/>
              </a:lnSpc>
              <a:spcBef>
                <a:spcPts val="100"/>
              </a:spcBef>
            </a:pPr>
            <a:r>
              <a:rPr dirty="0" u="sng" sz="1100" spc="-5">
                <a:solidFill>
                  <a:srgbClr val="1154CC"/>
                </a:solidFill>
                <a:uFill>
                  <a:solidFill>
                    <a:srgbClr val="1154CC"/>
                  </a:solidFill>
                </a:uFill>
                <a:latin typeface="Times New Roman"/>
                <a:cs typeface="Times New Roman"/>
                <a:hlinkClick r:id="rId4"/>
              </a:rPr>
              <a:t>www.davidponscoach.net</a:t>
            </a:r>
            <a:endParaRPr sz="11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1563486"/>
            <a:ext cx="771525" cy="239395"/>
          </a:xfrm>
          <a:prstGeom prst="rect">
            <a:avLst/>
          </a:prstGeom>
        </p:spPr>
        <p:txBody>
          <a:bodyPr wrap="square" lIns="0" tIns="12700" rIns="0" bIns="0" rtlCol="0" vert="horz">
            <a:spAutoFit/>
          </a:bodyPr>
          <a:lstStyle/>
          <a:p>
            <a:pPr marL="12700">
              <a:lnSpc>
                <a:spcPct val="100000"/>
              </a:lnSpc>
              <a:spcBef>
                <a:spcPts val="100"/>
              </a:spcBef>
            </a:pPr>
            <a:r>
              <a:rPr dirty="0" sz="1400" spc="-5" b="1">
                <a:solidFill>
                  <a:srgbClr val="FF0000"/>
                </a:solidFill>
                <a:latin typeface="Times New Roman"/>
                <a:cs typeface="Times New Roman"/>
              </a:rPr>
              <a:t>INDICE</a:t>
            </a:r>
            <a:r>
              <a:rPr dirty="0" sz="1400" spc="-75" b="1">
                <a:solidFill>
                  <a:srgbClr val="FF0000"/>
                </a:solidFill>
                <a:latin typeface="Times New Roman"/>
                <a:cs typeface="Times New Roman"/>
              </a:rPr>
              <a:t> </a:t>
            </a:r>
            <a:r>
              <a:rPr dirty="0" sz="1400" b="1">
                <a:solidFill>
                  <a:srgbClr val="FF0000"/>
                </a:solidFill>
                <a:latin typeface="Times New Roman"/>
                <a:cs typeface="Times New Roman"/>
              </a:rPr>
              <a:t>:</a:t>
            </a:r>
            <a:endParaRPr sz="1400">
              <a:latin typeface="Times New Roman"/>
              <a:cs typeface="Times New Roman"/>
            </a:endParaRPr>
          </a:p>
        </p:txBody>
      </p:sp>
      <p:sp>
        <p:nvSpPr>
          <p:cNvPr id="3" name="object 3"/>
          <p:cNvSpPr txBox="1"/>
          <p:nvPr/>
        </p:nvSpPr>
        <p:spPr>
          <a:xfrm>
            <a:off x="902467" y="2621648"/>
            <a:ext cx="3597910"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Times New Roman"/>
                <a:cs typeface="Times New Roman"/>
              </a:rPr>
              <a:t>1.0 THE PONS METHOD.</a:t>
            </a:r>
            <a:r>
              <a:rPr dirty="0" sz="1400" spc="-60" b="1">
                <a:latin typeface="Times New Roman"/>
                <a:cs typeface="Times New Roman"/>
              </a:rPr>
              <a:t> </a:t>
            </a:r>
            <a:r>
              <a:rPr dirty="0" sz="1400" spc="-5" b="1">
                <a:latin typeface="Times New Roman"/>
                <a:cs typeface="Times New Roman"/>
              </a:rPr>
              <a:t>INTRODUCTION.</a:t>
            </a:r>
            <a:endParaRPr sz="1400">
              <a:latin typeface="Times New Roman"/>
              <a:cs typeface="Times New Roman"/>
            </a:endParaRPr>
          </a:p>
        </p:txBody>
      </p:sp>
      <p:sp>
        <p:nvSpPr>
          <p:cNvPr id="4" name="object 4"/>
          <p:cNvSpPr txBox="1"/>
          <p:nvPr/>
        </p:nvSpPr>
        <p:spPr>
          <a:xfrm>
            <a:off x="902467" y="3403354"/>
            <a:ext cx="4176395"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Times New Roman"/>
                <a:cs typeface="Times New Roman"/>
              </a:rPr>
              <a:t>2.0 REASONS TO DEVELOP THE PONS</a:t>
            </a:r>
            <a:r>
              <a:rPr dirty="0" sz="1400" spc="-60" b="1">
                <a:latin typeface="Times New Roman"/>
                <a:cs typeface="Times New Roman"/>
              </a:rPr>
              <a:t> </a:t>
            </a:r>
            <a:r>
              <a:rPr dirty="0" sz="1400" spc="-5" b="1">
                <a:latin typeface="Times New Roman"/>
                <a:cs typeface="Times New Roman"/>
              </a:rPr>
              <a:t>METHOD.</a:t>
            </a:r>
            <a:endParaRPr sz="1400">
              <a:latin typeface="Times New Roman"/>
              <a:cs typeface="Times New Roman"/>
            </a:endParaRPr>
          </a:p>
        </p:txBody>
      </p:sp>
      <p:sp>
        <p:nvSpPr>
          <p:cNvPr id="5" name="object 5"/>
          <p:cNvSpPr txBox="1"/>
          <p:nvPr/>
        </p:nvSpPr>
        <p:spPr>
          <a:xfrm>
            <a:off x="902467" y="4175527"/>
            <a:ext cx="3667125"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Times New Roman"/>
                <a:cs typeface="Times New Roman"/>
              </a:rPr>
              <a:t>3.0 ADVANTAGES OF THE PONS</a:t>
            </a:r>
            <a:r>
              <a:rPr dirty="0" sz="1400" spc="-65" b="1">
                <a:latin typeface="Times New Roman"/>
                <a:cs typeface="Times New Roman"/>
              </a:rPr>
              <a:t> </a:t>
            </a:r>
            <a:r>
              <a:rPr dirty="0" sz="1400" spc="-5" b="1">
                <a:latin typeface="Times New Roman"/>
                <a:cs typeface="Times New Roman"/>
              </a:rPr>
              <a:t>METHOD.</a:t>
            </a:r>
            <a:endParaRPr sz="1400">
              <a:latin typeface="Times New Roman"/>
              <a:cs typeface="Times New Roman"/>
            </a:endParaRPr>
          </a:p>
        </p:txBody>
      </p:sp>
      <p:sp>
        <p:nvSpPr>
          <p:cNvPr id="6" name="object 6"/>
          <p:cNvSpPr txBox="1"/>
          <p:nvPr/>
        </p:nvSpPr>
        <p:spPr>
          <a:xfrm>
            <a:off x="902467" y="4947700"/>
            <a:ext cx="5376545"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Times New Roman"/>
                <a:cs typeface="Times New Roman"/>
              </a:rPr>
              <a:t>4.0 MAIN IMPROVEMENTS WHEN USING THE PONS</a:t>
            </a:r>
            <a:r>
              <a:rPr dirty="0" sz="1400" spc="-55" b="1">
                <a:latin typeface="Times New Roman"/>
                <a:cs typeface="Times New Roman"/>
              </a:rPr>
              <a:t> </a:t>
            </a:r>
            <a:r>
              <a:rPr dirty="0" sz="1400" spc="-5" b="1">
                <a:latin typeface="Times New Roman"/>
                <a:cs typeface="Times New Roman"/>
              </a:rPr>
              <a:t>METHOD.</a:t>
            </a:r>
            <a:endParaRPr sz="1400">
              <a:latin typeface="Times New Roman"/>
              <a:cs typeface="Times New Roman"/>
            </a:endParaRPr>
          </a:p>
        </p:txBody>
      </p:sp>
      <p:sp>
        <p:nvSpPr>
          <p:cNvPr id="7" name="object 7"/>
          <p:cNvSpPr txBox="1"/>
          <p:nvPr/>
        </p:nvSpPr>
        <p:spPr>
          <a:xfrm>
            <a:off x="902467" y="5704543"/>
            <a:ext cx="5169535" cy="483234"/>
          </a:xfrm>
          <a:prstGeom prst="rect">
            <a:avLst/>
          </a:prstGeom>
        </p:spPr>
        <p:txBody>
          <a:bodyPr wrap="square" lIns="0" tIns="12700" rIns="0" bIns="0" rtlCol="0" vert="horz">
            <a:spAutoFit/>
          </a:bodyPr>
          <a:lstStyle/>
          <a:p>
            <a:pPr marL="12700" marR="5080">
              <a:lnSpc>
                <a:spcPct val="107200"/>
              </a:lnSpc>
              <a:spcBef>
                <a:spcPts val="100"/>
              </a:spcBef>
            </a:pPr>
            <a:r>
              <a:rPr dirty="0" sz="1400" spc="-5" b="1">
                <a:latin typeface="Times New Roman"/>
                <a:cs typeface="Times New Roman"/>
              </a:rPr>
              <a:t>5.0 IMPROVING THE REHABILITATION OF THE FOOTBALL  PLAYER.</a:t>
            </a:r>
            <a:endParaRPr sz="1400">
              <a:latin typeface="Times New Roman"/>
              <a:cs typeface="Times New Roman"/>
            </a:endParaRPr>
          </a:p>
        </p:txBody>
      </p:sp>
      <p:sp>
        <p:nvSpPr>
          <p:cNvPr id="8" name="object 8"/>
          <p:cNvSpPr txBox="1"/>
          <p:nvPr/>
        </p:nvSpPr>
        <p:spPr>
          <a:xfrm>
            <a:off x="902467" y="6739903"/>
            <a:ext cx="5282565"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Times New Roman"/>
                <a:cs typeface="Times New Roman"/>
              </a:rPr>
              <a:t>6.0 COMPOSITION OF THE ASPECTS OF THE PONS</a:t>
            </a:r>
            <a:r>
              <a:rPr dirty="0" sz="1400" spc="-50" b="1">
                <a:latin typeface="Times New Roman"/>
                <a:cs typeface="Times New Roman"/>
              </a:rPr>
              <a:t> </a:t>
            </a:r>
            <a:r>
              <a:rPr dirty="0" sz="1400" spc="-5" b="1">
                <a:latin typeface="Times New Roman"/>
                <a:cs typeface="Times New Roman"/>
              </a:rPr>
              <a:t>METHOD.</a:t>
            </a:r>
            <a:endParaRPr sz="1400">
              <a:latin typeface="Times New Roman"/>
              <a:cs typeface="Times New Roman"/>
            </a:endParaRPr>
          </a:p>
        </p:txBody>
      </p:sp>
      <p:sp>
        <p:nvSpPr>
          <p:cNvPr id="9" name="object 9"/>
          <p:cNvSpPr txBox="1"/>
          <p:nvPr/>
        </p:nvSpPr>
        <p:spPr>
          <a:xfrm>
            <a:off x="902467" y="7512076"/>
            <a:ext cx="1597025" cy="239395"/>
          </a:xfrm>
          <a:prstGeom prst="rect">
            <a:avLst/>
          </a:prstGeom>
        </p:spPr>
        <p:txBody>
          <a:bodyPr wrap="square" lIns="0" tIns="12700" rIns="0" bIns="0" rtlCol="0" vert="horz">
            <a:spAutoFit/>
          </a:bodyPr>
          <a:lstStyle/>
          <a:p>
            <a:pPr marL="12700">
              <a:lnSpc>
                <a:spcPct val="100000"/>
              </a:lnSpc>
              <a:spcBef>
                <a:spcPts val="100"/>
              </a:spcBef>
            </a:pPr>
            <a:r>
              <a:rPr dirty="0" sz="1400" spc="-5" b="1">
                <a:latin typeface="Times New Roman"/>
                <a:cs typeface="Times New Roman"/>
              </a:rPr>
              <a:t>7.0</a:t>
            </a:r>
            <a:r>
              <a:rPr dirty="0" sz="1400" spc="-65" b="1">
                <a:latin typeface="Times New Roman"/>
                <a:cs typeface="Times New Roman"/>
              </a:rPr>
              <a:t> </a:t>
            </a:r>
            <a:r>
              <a:rPr dirty="0" sz="1400" spc="-5" b="1">
                <a:latin typeface="Times New Roman"/>
                <a:cs typeface="Times New Roman"/>
              </a:rPr>
              <a:t>CONCLUSIONS</a:t>
            </a:r>
            <a:endParaRPr sz="1400">
              <a:latin typeface="Times New Roman"/>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96176"/>
            <a:ext cx="3002915" cy="517525"/>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INTEGRAL FOOTBALL TRAINING</a:t>
            </a:r>
            <a:r>
              <a:rPr dirty="0" sz="1100" spc="-70" b="1">
                <a:solidFill>
                  <a:srgbClr val="FF0000"/>
                </a:solidFill>
                <a:latin typeface="Times New Roman"/>
                <a:cs typeface="Times New Roman"/>
              </a:rPr>
              <a:t> </a:t>
            </a:r>
            <a:r>
              <a:rPr dirty="0" sz="1100" spc="-5" b="1">
                <a:solidFill>
                  <a:srgbClr val="FF0000"/>
                </a:solidFill>
                <a:latin typeface="Times New Roman"/>
                <a:cs typeface="Times New Roman"/>
              </a:rPr>
              <a:t>METHOD</a:t>
            </a:r>
            <a:endParaRPr sz="1100">
              <a:latin typeface="Times New Roman"/>
              <a:cs typeface="Times New Roman"/>
            </a:endParaRPr>
          </a:p>
          <a:p>
            <a:pPr>
              <a:lnSpc>
                <a:spcPct val="100000"/>
              </a:lnSpc>
              <a:spcBef>
                <a:spcPts val="25"/>
              </a:spcBef>
            </a:pPr>
            <a:endParaRPr sz="1050">
              <a:latin typeface="Times New Roman"/>
              <a:cs typeface="Times New Roman"/>
            </a:endParaRPr>
          </a:p>
          <a:p>
            <a:pPr marL="12700">
              <a:lnSpc>
                <a:spcPct val="100000"/>
              </a:lnSpc>
            </a:pPr>
            <a:r>
              <a:rPr dirty="0" sz="1100" b="1">
                <a:solidFill>
                  <a:srgbClr val="FF0000"/>
                </a:solidFill>
                <a:latin typeface="Times New Roman"/>
                <a:cs typeface="Times New Roman"/>
              </a:rPr>
              <a:t>© </a:t>
            </a:r>
            <a:r>
              <a:rPr dirty="0" sz="1100" spc="-5" b="1">
                <a:solidFill>
                  <a:srgbClr val="FF0000"/>
                </a:solidFill>
                <a:latin typeface="Times New Roman"/>
                <a:cs typeface="Times New Roman"/>
              </a:rPr>
              <a:t>David Pons Coach</a:t>
            </a:r>
            <a:r>
              <a:rPr dirty="0" sz="1100" spc="-40" b="1">
                <a:solidFill>
                  <a:srgbClr val="FF0000"/>
                </a:solidFill>
                <a:latin typeface="Times New Roman"/>
                <a:cs typeface="Times New Roman"/>
              </a:rPr>
              <a:t> </a:t>
            </a:r>
            <a:r>
              <a:rPr dirty="0" sz="1100" spc="-5" b="1">
                <a:solidFill>
                  <a:srgbClr val="FF0000"/>
                </a:solidFill>
                <a:latin typeface="Times New Roman"/>
                <a:cs typeface="Times New Roman"/>
                <a:hlinkClick r:id="rId2"/>
              </a:rPr>
              <a:t>www.davidponscoach.net</a:t>
            </a:r>
            <a:endParaRPr sz="1100">
              <a:latin typeface="Times New Roman"/>
              <a:cs typeface="Times New Roman"/>
            </a:endParaRPr>
          </a:p>
        </p:txBody>
      </p:sp>
      <p:sp>
        <p:nvSpPr>
          <p:cNvPr id="3" name="object 3"/>
          <p:cNvSpPr/>
          <p:nvPr/>
        </p:nvSpPr>
        <p:spPr>
          <a:xfrm>
            <a:off x="934233" y="1611076"/>
            <a:ext cx="5738864" cy="3927595"/>
          </a:xfrm>
          <a:prstGeom prst="rect">
            <a:avLst/>
          </a:prstGeom>
          <a:blipFill>
            <a:blip r:embed="rId3" cstate="print"/>
            <a:stretch>
              <a:fillRect/>
            </a:stretch>
          </a:blipFill>
        </p:spPr>
        <p:txBody>
          <a:bodyPr wrap="square" lIns="0" tIns="0" rIns="0" bIns="0" rtlCol="0"/>
          <a:lstStyle/>
          <a:p/>
        </p:txBody>
      </p:sp>
      <p:sp>
        <p:nvSpPr>
          <p:cNvPr id="4" name="object 4"/>
          <p:cNvSpPr txBox="1"/>
          <p:nvPr/>
        </p:nvSpPr>
        <p:spPr>
          <a:xfrm>
            <a:off x="902467" y="5710340"/>
            <a:ext cx="5742305" cy="3987800"/>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1.0 THE PONS METHOD. INTRODUCTION.</a:t>
            </a:r>
            <a:endParaRPr sz="1100">
              <a:latin typeface="Times New Roman"/>
              <a:cs typeface="Times New Roman"/>
            </a:endParaRPr>
          </a:p>
          <a:p>
            <a:pPr>
              <a:lnSpc>
                <a:spcPct val="100000"/>
              </a:lnSpc>
            </a:pPr>
            <a:endParaRPr sz="1000">
              <a:latin typeface="Times New Roman"/>
              <a:cs typeface="Times New Roman"/>
            </a:endParaRPr>
          </a:p>
          <a:p>
            <a:pPr marL="12700" marR="5080">
              <a:lnSpc>
                <a:spcPct val="111600"/>
              </a:lnSpc>
              <a:spcBef>
                <a:spcPts val="5"/>
              </a:spcBef>
            </a:pPr>
            <a:r>
              <a:rPr dirty="0" sz="1100" b="1">
                <a:latin typeface="Times New Roman"/>
                <a:cs typeface="Times New Roman"/>
              </a:rPr>
              <a:t>I </a:t>
            </a:r>
            <a:r>
              <a:rPr dirty="0" sz="1100" spc="-5" b="1">
                <a:latin typeface="Times New Roman"/>
                <a:cs typeface="Times New Roman"/>
              </a:rPr>
              <a:t>am David Pons Professional Soccer Coach, </a:t>
            </a:r>
            <a:r>
              <a:rPr dirty="0" sz="1100" b="1">
                <a:latin typeface="Times New Roman"/>
                <a:cs typeface="Times New Roman"/>
              </a:rPr>
              <a:t>I </a:t>
            </a:r>
            <a:r>
              <a:rPr dirty="0" sz="1100" spc="-5" b="1">
                <a:latin typeface="Times New Roman"/>
                <a:cs typeface="Times New Roman"/>
              </a:rPr>
              <a:t>was born in Barcelona but </a:t>
            </a:r>
            <a:r>
              <a:rPr dirty="0" sz="1100" b="1">
                <a:latin typeface="Times New Roman"/>
                <a:cs typeface="Times New Roman"/>
              </a:rPr>
              <a:t>I </a:t>
            </a:r>
            <a:r>
              <a:rPr dirty="0" sz="1100" spc="-5" b="1">
                <a:latin typeface="Times New Roman"/>
                <a:cs typeface="Times New Roman"/>
              </a:rPr>
              <a:t>have lived all my life  in Mallorca (Spain), there </a:t>
            </a:r>
            <a:r>
              <a:rPr dirty="0" sz="1100" b="1">
                <a:latin typeface="Times New Roman"/>
                <a:cs typeface="Times New Roman"/>
              </a:rPr>
              <a:t>I </a:t>
            </a:r>
            <a:r>
              <a:rPr dirty="0" sz="1100" spc="-5" b="1">
                <a:latin typeface="Times New Roman"/>
                <a:cs typeface="Times New Roman"/>
              </a:rPr>
              <a:t>made my short career as </a:t>
            </a:r>
            <a:r>
              <a:rPr dirty="0" sz="1100" b="1">
                <a:latin typeface="Times New Roman"/>
                <a:cs typeface="Times New Roman"/>
              </a:rPr>
              <a:t>a </a:t>
            </a:r>
            <a:r>
              <a:rPr dirty="0" sz="1100" spc="-5" b="1">
                <a:latin typeface="Times New Roman"/>
                <a:cs typeface="Times New Roman"/>
              </a:rPr>
              <a:t>footballer, since at the age of 15 </a:t>
            </a:r>
            <a:r>
              <a:rPr dirty="0" sz="1100" b="1">
                <a:latin typeface="Times New Roman"/>
                <a:cs typeface="Times New Roman"/>
              </a:rPr>
              <a:t>I </a:t>
            </a:r>
            <a:r>
              <a:rPr dirty="0" sz="1100" spc="-5" b="1">
                <a:latin typeface="Times New Roman"/>
                <a:cs typeface="Times New Roman"/>
              </a:rPr>
              <a:t>had an  accident that destroyed my kneecaps, and </a:t>
            </a:r>
            <a:r>
              <a:rPr dirty="0" sz="1100" b="1">
                <a:latin typeface="Times New Roman"/>
                <a:cs typeface="Times New Roman"/>
              </a:rPr>
              <a:t>I </a:t>
            </a:r>
            <a:r>
              <a:rPr dirty="0" sz="1100" spc="-5" b="1">
                <a:latin typeface="Times New Roman"/>
                <a:cs typeface="Times New Roman"/>
              </a:rPr>
              <a:t>recovered at </a:t>
            </a:r>
            <a:r>
              <a:rPr dirty="0" sz="1100" b="1">
                <a:latin typeface="Times New Roman"/>
                <a:cs typeface="Times New Roman"/>
              </a:rPr>
              <a:t>6 </a:t>
            </a:r>
            <a:r>
              <a:rPr dirty="0" sz="1100" spc="-5" b="1">
                <a:latin typeface="Times New Roman"/>
                <a:cs typeface="Times New Roman"/>
              </a:rPr>
              <a:t>months </a:t>
            </a:r>
            <a:r>
              <a:rPr dirty="0" sz="1100" b="1">
                <a:latin typeface="Times New Roman"/>
                <a:cs typeface="Times New Roman"/>
              </a:rPr>
              <a:t>I </a:t>
            </a:r>
            <a:r>
              <a:rPr dirty="0" sz="1100" spc="-5" b="1">
                <a:latin typeface="Times New Roman"/>
                <a:cs typeface="Times New Roman"/>
              </a:rPr>
              <a:t>was playing in the national  youth league, competing against FC Barcelona, but my knees began to suffer from those small  fragments, having constant meniscus injuries, etc. on both legs, etc. So </a:t>
            </a:r>
            <a:r>
              <a:rPr dirty="0" sz="1100" b="1">
                <a:latin typeface="Times New Roman"/>
                <a:cs typeface="Times New Roman"/>
              </a:rPr>
              <a:t>I </a:t>
            </a:r>
            <a:r>
              <a:rPr dirty="0" sz="1100" spc="-5" b="1">
                <a:latin typeface="Times New Roman"/>
                <a:cs typeface="Times New Roman"/>
              </a:rPr>
              <a:t>decided to leave it years  later </a:t>
            </a:r>
            <a:r>
              <a:rPr dirty="0" sz="1100" b="1">
                <a:latin typeface="Times New Roman"/>
                <a:cs typeface="Times New Roman"/>
              </a:rPr>
              <a:t>I </a:t>
            </a:r>
            <a:r>
              <a:rPr dirty="0" sz="1100" spc="-5" b="1">
                <a:latin typeface="Times New Roman"/>
                <a:cs typeface="Times New Roman"/>
              </a:rPr>
              <a:t>would start taking all my courses as </a:t>
            </a:r>
            <a:r>
              <a:rPr dirty="0" sz="1100" b="1">
                <a:latin typeface="Times New Roman"/>
                <a:cs typeface="Times New Roman"/>
              </a:rPr>
              <a:t>a </a:t>
            </a:r>
            <a:r>
              <a:rPr dirty="0" sz="1100" spc="-5" b="1">
                <a:latin typeface="Times New Roman"/>
                <a:cs typeface="Times New Roman"/>
              </a:rPr>
              <a:t>coach, </a:t>
            </a:r>
            <a:r>
              <a:rPr dirty="0" sz="1100" b="1">
                <a:latin typeface="Times New Roman"/>
                <a:cs typeface="Times New Roman"/>
              </a:rPr>
              <a:t>I </a:t>
            </a:r>
            <a:r>
              <a:rPr dirty="0" sz="1100" spc="-5" b="1">
                <a:latin typeface="Times New Roman"/>
                <a:cs typeface="Times New Roman"/>
              </a:rPr>
              <a:t>really enjoyed grassroots football in </a:t>
            </a:r>
            <a:r>
              <a:rPr dirty="0" sz="1100" b="1">
                <a:latin typeface="Times New Roman"/>
                <a:cs typeface="Times New Roman"/>
              </a:rPr>
              <a:t>a </a:t>
            </a:r>
            <a:r>
              <a:rPr dirty="0" sz="1100" spc="-5" b="1">
                <a:latin typeface="Times New Roman"/>
                <a:cs typeface="Times New Roman"/>
              </a:rPr>
              <a:t>club  that gave me an important foundation and methodology to start my career well. CD San  Francisco, where </a:t>
            </a:r>
            <a:r>
              <a:rPr dirty="0" sz="1100" b="1">
                <a:latin typeface="Times New Roman"/>
                <a:cs typeface="Times New Roman"/>
              </a:rPr>
              <a:t>I </a:t>
            </a:r>
            <a:r>
              <a:rPr dirty="0" sz="1100" spc="-5" b="1">
                <a:latin typeface="Times New Roman"/>
                <a:cs typeface="Times New Roman"/>
              </a:rPr>
              <a:t>won six championships and learned </a:t>
            </a:r>
            <a:r>
              <a:rPr dirty="0" sz="1100" b="1">
                <a:latin typeface="Times New Roman"/>
                <a:cs typeface="Times New Roman"/>
              </a:rPr>
              <a:t>a </a:t>
            </a:r>
            <a:r>
              <a:rPr dirty="0" sz="1100" spc="-5" b="1">
                <a:latin typeface="Times New Roman"/>
                <a:cs typeface="Times New Roman"/>
              </a:rPr>
              <a:t>lot since my first year, leading three  different</a:t>
            </a:r>
            <a:r>
              <a:rPr dirty="0" sz="1100" spc="-10" b="1">
                <a:latin typeface="Times New Roman"/>
                <a:cs typeface="Times New Roman"/>
              </a:rPr>
              <a:t> </a:t>
            </a:r>
            <a:r>
              <a:rPr dirty="0" sz="1100" spc="-5" b="1">
                <a:latin typeface="Times New Roman"/>
                <a:cs typeface="Times New Roman"/>
              </a:rPr>
              <a:t>teams.</a:t>
            </a:r>
            <a:endParaRPr sz="1100">
              <a:latin typeface="Times New Roman"/>
              <a:cs typeface="Times New Roman"/>
            </a:endParaRPr>
          </a:p>
          <a:p>
            <a:pPr>
              <a:lnSpc>
                <a:spcPct val="100000"/>
              </a:lnSpc>
              <a:spcBef>
                <a:spcPts val="50"/>
              </a:spcBef>
            </a:pPr>
            <a:endParaRPr sz="900">
              <a:latin typeface="Times New Roman"/>
              <a:cs typeface="Times New Roman"/>
            </a:endParaRPr>
          </a:p>
          <a:p>
            <a:pPr marL="12700" marR="12700">
              <a:lnSpc>
                <a:spcPct val="110900"/>
              </a:lnSpc>
            </a:pPr>
            <a:r>
              <a:rPr dirty="0" sz="1100" b="1">
                <a:latin typeface="Times New Roman"/>
                <a:cs typeface="Times New Roman"/>
              </a:rPr>
              <a:t>I </a:t>
            </a:r>
            <a:r>
              <a:rPr dirty="0" sz="1100" spc="-5" b="1">
                <a:latin typeface="Times New Roman"/>
                <a:cs typeface="Times New Roman"/>
              </a:rPr>
              <a:t>learned to know how to differentiate how </a:t>
            </a:r>
            <a:r>
              <a:rPr dirty="0" sz="1100" b="1">
                <a:latin typeface="Times New Roman"/>
                <a:cs typeface="Times New Roman"/>
              </a:rPr>
              <a:t>I </a:t>
            </a:r>
            <a:r>
              <a:rPr dirty="0" sz="1100" spc="-5" b="1">
                <a:latin typeface="Times New Roman"/>
                <a:cs typeface="Times New Roman"/>
              </a:rPr>
              <a:t>should train, what </a:t>
            </a:r>
            <a:r>
              <a:rPr dirty="0" sz="1100" b="1">
                <a:latin typeface="Times New Roman"/>
                <a:cs typeface="Times New Roman"/>
              </a:rPr>
              <a:t>I </a:t>
            </a:r>
            <a:r>
              <a:rPr dirty="0" sz="1100" spc="-5" b="1">
                <a:latin typeface="Times New Roman"/>
                <a:cs typeface="Times New Roman"/>
              </a:rPr>
              <a:t>should communicate,  prioritizing in each team would be different, but also, we already know that at the base the most  important thing is to train, and </a:t>
            </a:r>
            <a:r>
              <a:rPr dirty="0" sz="1100" b="1">
                <a:latin typeface="Times New Roman"/>
                <a:cs typeface="Times New Roman"/>
              </a:rPr>
              <a:t>I </a:t>
            </a:r>
            <a:r>
              <a:rPr dirty="0" sz="1100" spc="-5" b="1">
                <a:latin typeface="Times New Roman"/>
                <a:cs typeface="Times New Roman"/>
              </a:rPr>
              <a:t>think that has always been my focus, to achieve results, being  competitive, but at the same time giving the player an important individual improvement,  loading training full of specificity, and from that experience at the base, perhaps all the other  important inspiration will come out to end up carrying out this training method that even has  surprised</a:t>
            </a:r>
            <a:r>
              <a:rPr dirty="0" sz="1100" spc="-10" b="1">
                <a:latin typeface="Times New Roman"/>
                <a:cs typeface="Times New Roman"/>
              </a:rPr>
              <a:t> </a:t>
            </a:r>
            <a:r>
              <a:rPr dirty="0" sz="1100" spc="-5" b="1">
                <a:latin typeface="Times New Roman"/>
                <a:cs typeface="Times New Roman"/>
              </a:rPr>
              <a:t>me.</a:t>
            </a:r>
            <a:endParaRPr sz="1100">
              <a:latin typeface="Times New Roman"/>
              <a:cs typeface="Times New Roman"/>
            </a:endParaRPr>
          </a:p>
          <a:p>
            <a:pPr>
              <a:lnSpc>
                <a:spcPct val="100000"/>
              </a:lnSpc>
              <a:spcBef>
                <a:spcPts val="35"/>
              </a:spcBef>
            </a:pPr>
            <a:endParaRPr sz="950">
              <a:latin typeface="Times New Roman"/>
              <a:cs typeface="Times New Roman"/>
            </a:endParaRPr>
          </a:p>
          <a:p>
            <a:pPr marL="12700" marR="74295">
              <a:lnSpc>
                <a:spcPct val="113700"/>
              </a:lnSpc>
            </a:pPr>
            <a:r>
              <a:rPr dirty="0" sz="1100" spc="-5" b="1">
                <a:latin typeface="Times New Roman"/>
                <a:cs typeface="Times New Roman"/>
              </a:rPr>
              <a:t>After the first international experience </a:t>
            </a:r>
            <a:r>
              <a:rPr dirty="0" sz="1100" b="1">
                <a:latin typeface="Times New Roman"/>
                <a:cs typeface="Times New Roman"/>
              </a:rPr>
              <a:t>I </a:t>
            </a:r>
            <a:r>
              <a:rPr dirty="0" sz="1100" spc="-5" b="1">
                <a:latin typeface="Times New Roman"/>
                <a:cs typeface="Times New Roman"/>
              </a:rPr>
              <a:t>had to live it in Saudi Arabia, at Al Shabab FC, which  </a:t>
            </a:r>
            <a:r>
              <a:rPr dirty="0" sz="1100" b="1">
                <a:latin typeface="Times New Roman"/>
                <a:cs typeface="Times New Roman"/>
              </a:rPr>
              <a:t>I </a:t>
            </a:r>
            <a:r>
              <a:rPr dirty="0" sz="1100" spc="-5" b="1">
                <a:latin typeface="Times New Roman"/>
                <a:cs typeface="Times New Roman"/>
              </a:rPr>
              <a:t>really enjoyed, </a:t>
            </a:r>
            <a:r>
              <a:rPr dirty="0" sz="1100" b="1">
                <a:latin typeface="Times New Roman"/>
                <a:cs typeface="Times New Roman"/>
              </a:rPr>
              <a:t>I </a:t>
            </a:r>
            <a:r>
              <a:rPr dirty="0" sz="1100" spc="-5" b="1">
                <a:latin typeface="Times New Roman"/>
                <a:cs typeface="Times New Roman"/>
              </a:rPr>
              <a:t>started to learn new things, </a:t>
            </a:r>
            <a:r>
              <a:rPr dirty="0" sz="1100" b="1">
                <a:latin typeface="Times New Roman"/>
                <a:cs typeface="Times New Roman"/>
              </a:rPr>
              <a:t>I </a:t>
            </a:r>
            <a:r>
              <a:rPr dirty="0" sz="1100" spc="-5" b="1">
                <a:latin typeface="Times New Roman"/>
                <a:cs typeface="Times New Roman"/>
              </a:rPr>
              <a:t>enjoyed respecting different cultures,</a:t>
            </a:r>
            <a:r>
              <a:rPr dirty="0" sz="1100" spc="-40" b="1">
                <a:latin typeface="Times New Roman"/>
                <a:cs typeface="Times New Roman"/>
              </a:rPr>
              <a:t> </a:t>
            </a:r>
            <a:r>
              <a:rPr dirty="0" sz="1100" spc="-5" b="1">
                <a:latin typeface="Times New Roman"/>
                <a:cs typeface="Times New Roman"/>
              </a:rPr>
              <a:t>different</a:t>
            </a:r>
            <a:endParaRPr sz="11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63685"/>
            <a:ext cx="5761990" cy="7461250"/>
          </a:xfrm>
          <a:prstGeom prst="rect">
            <a:avLst/>
          </a:prstGeom>
        </p:spPr>
        <p:txBody>
          <a:bodyPr wrap="square" lIns="0" tIns="12700" rIns="0" bIns="0" rtlCol="0" vert="horz">
            <a:spAutoFit/>
          </a:bodyPr>
          <a:lstStyle/>
          <a:p>
            <a:pPr marL="12700" marR="260985">
              <a:lnSpc>
                <a:spcPct val="113700"/>
              </a:lnSpc>
              <a:spcBef>
                <a:spcPts val="100"/>
              </a:spcBef>
            </a:pPr>
            <a:r>
              <a:rPr dirty="0" sz="1100" spc="-5" b="1">
                <a:latin typeface="Times New Roman"/>
                <a:cs typeface="Times New Roman"/>
              </a:rPr>
              <a:t>personalities and knowing how to get the best out of each situation no matter how difficult it  may seem. </a:t>
            </a:r>
            <a:r>
              <a:rPr dirty="0" sz="1100" b="1">
                <a:latin typeface="Times New Roman"/>
                <a:cs typeface="Times New Roman"/>
              </a:rPr>
              <a:t>.</a:t>
            </a:r>
            <a:endParaRPr sz="1100">
              <a:latin typeface="Times New Roman"/>
              <a:cs typeface="Times New Roman"/>
            </a:endParaRPr>
          </a:p>
          <a:p>
            <a:pPr>
              <a:lnSpc>
                <a:spcPct val="100000"/>
              </a:lnSpc>
              <a:spcBef>
                <a:spcPts val="50"/>
              </a:spcBef>
            </a:pPr>
            <a:endParaRPr sz="900">
              <a:latin typeface="Times New Roman"/>
              <a:cs typeface="Times New Roman"/>
            </a:endParaRPr>
          </a:p>
          <a:p>
            <a:pPr marL="12700" marR="47625">
              <a:lnSpc>
                <a:spcPct val="110900"/>
              </a:lnSpc>
            </a:pPr>
            <a:r>
              <a:rPr dirty="0" sz="1100" spc="-5" b="1">
                <a:latin typeface="Times New Roman"/>
                <a:cs typeface="Times New Roman"/>
              </a:rPr>
              <a:t>The next experience was in Qatar, in Al Ahli SC where </a:t>
            </a:r>
            <a:r>
              <a:rPr dirty="0" sz="1100" b="1">
                <a:latin typeface="Times New Roman"/>
                <a:cs typeface="Times New Roman"/>
              </a:rPr>
              <a:t>I </a:t>
            </a:r>
            <a:r>
              <a:rPr dirty="0" sz="1100" spc="-5" b="1">
                <a:latin typeface="Times New Roman"/>
                <a:cs typeface="Times New Roman"/>
              </a:rPr>
              <a:t>also enjoyed </a:t>
            </a:r>
            <a:r>
              <a:rPr dirty="0" sz="1100" b="1">
                <a:latin typeface="Times New Roman"/>
                <a:cs typeface="Times New Roman"/>
              </a:rPr>
              <a:t>a </a:t>
            </a:r>
            <a:r>
              <a:rPr dirty="0" sz="1100" spc="-5" b="1">
                <a:latin typeface="Times New Roman"/>
                <a:cs typeface="Times New Roman"/>
              </a:rPr>
              <a:t>wonderful city, and  finally Thailand, </a:t>
            </a:r>
            <a:r>
              <a:rPr dirty="0" sz="1100" b="1">
                <a:latin typeface="Times New Roman"/>
                <a:cs typeface="Times New Roman"/>
              </a:rPr>
              <a:t>a </a:t>
            </a:r>
            <a:r>
              <a:rPr dirty="0" sz="1100" spc="-5" b="1">
                <a:latin typeface="Times New Roman"/>
                <a:cs typeface="Times New Roman"/>
              </a:rPr>
              <a:t>place that undoubtedly left </a:t>
            </a:r>
            <a:r>
              <a:rPr dirty="0" sz="1100" b="1">
                <a:latin typeface="Times New Roman"/>
                <a:cs typeface="Times New Roman"/>
              </a:rPr>
              <a:t>a </a:t>
            </a:r>
            <a:r>
              <a:rPr dirty="0" sz="1100" spc="-5" b="1">
                <a:latin typeface="Times New Roman"/>
                <a:cs typeface="Times New Roman"/>
              </a:rPr>
              <a:t>mark on me, so much that it was my last  destination in the second division with the Nong Bua team. Pitchaya FC. in the Thai league </a:t>
            </a:r>
            <a:r>
              <a:rPr dirty="0" sz="1100" b="1">
                <a:latin typeface="Times New Roman"/>
                <a:cs typeface="Times New Roman"/>
              </a:rPr>
              <a:t>2  </a:t>
            </a:r>
            <a:r>
              <a:rPr dirty="0" sz="1100" spc="-5" b="1">
                <a:latin typeface="Times New Roman"/>
                <a:cs typeface="Times New Roman"/>
              </a:rPr>
              <a:t>and is now about to be promoted to the first division. Enjoy the culture, the people, and achieve  such tranquility that </a:t>
            </a:r>
            <a:r>
              <a:rPr dirty="0" sz="1100" b="1">
                <a:latin typeface="Times New Roman"/>
                <a:cs typeface="Times New Roman"/>
              </a:rPr>
              <a:t>I </a:t>
            </a:r>
            <a:r>
              <a:rPr dirty="0" sz="1100" spc="-5" b="1">
                <a:latin typeface="Times New Roman"/>
                <a:cs typeface="Times New Roman"/>
              </a:rPr>
              <a:t>managed to develop this method little by little, that within the simplicity  it has, it seemed to me that as </a:t>
            </a:r>
            <a:r>
              <a:rPr dirty="0" sz="1100" b="1">
                <a:latin typeface="Times New Roman"/>
                <a:cs typeface="Times New Roman"/>
              </a:rPr>
              <a:t>I </a:t>
            </a:r>
            <a:r>
              <a:rPr dirty="0" sz="1100" spc="-5" b="1">
                <a:latin typeface="Times New Roman"/>
                <a:cs typeface="Times New Roman"/>
              </a:rPr>
              <a:t>developed it, it was taking on </a:t>
            </a:r>
            <a:r>
              <a:rPr dirty="0" sz="1100" b="1">
                <a:latin typeface="Times New Roman"/>
                <a:cs typeface="Times New Roman"/>
              </a:rPr>
              <a:t>a </a:t>
            </a:r>
            <a:r>
              <a:rPr dirty="0" sz="1100" spc="-5" b="1">
                <a:latin typeface="Times New Roman"/>
                <a:cs typeface="Times New Roman"/>
              </a:rPr>
              <a:t>great dimension and most  importantly It is the one that will take, when it is done with the highest technology, in short it  seemed to me that every time </a:t>
            </a:r>
            <a:r>
              <a:rPr dirty="0" sz="1100" b="1">
                <a:latin typeface="Times New Roman"/>
                <a:cs typeface="Times New Roman"/>
              </a:rPr>
              <a:t>I </a:t>
            </a:r>
            <a:r>
              <a:rPr dirty="0" sz="1100" spc="-5" b="1">
                <a:latin typeface="Times New Roman"/>
                <a:cs typeface="Times New Roman"/>
              </a:rPr>
              <a:t>gave it one more turn, each time it seemed that it had fewer  limits, it was an open source for any coach in the world, regardless of the facilities </a:t>
            </a:r>
            <a:r>
              <a:rPr dirty="0" sz="1100" b="1">
                <a:latin typeface="Times New Roman"/>
                <a:cs typeface="Times New Roman"/>
              </a:rPr>
              <a:t>, </a:t>
            </a:r>
            <a:r>
              <a:rPr dirty="0" sz="1100" spc="-5" b="1">
                <a:latin typeface="Times New Roman"/>
                <a:cs typeface="Times New Roman"/>
              </a:rPr>
              <a:t>facilities, or  characteristics of each club, federation or academy, which could be held anywhere in the world.  </a:t>
            </a:r>
            <a:r>
              <a:rPr dirty="0" sz="1100" b="1">
                <a:latin typeface="Times New Roman"/>
                <a:cs typeface="Times New Roman"/>
              </a:rPr>
              <a:t>I </a:t>
            </a:r>
            <a:r>
              <a:rPr dirty="0" sz="1100" spc="-5" b="1">
                <a:latin typeface="Times New Roman"/>
                <a:cs typeface="Times New Roman"/>
              </a:rPr>
              <a:t>found that immensely gratifying as </a:t>
            </a:r>
            <a:r>
              <a:rPr dirty="0" sz="1100" b="1">
                <a:latin typeface="Times New Roman"/>
                <a:cs typeface="Times New Roman"/>
              </a:rPr>
              <a:t>a </a:t>
            </a:r>
            <a:r>
              <a:rPr dirty="0" sz="1100" spc="-5" b="1">
                <a:latin typeface="Times New Roman"/>
                <a:cs typeface="Times New Roman"/>
              </a:rPr>
              <a:t>quality contribution to modern</a:t>
            </a:r>
            <a:r>
              <a:rPr dirty="0" sz="1100" spc="-30" b="1">
                <a:latin typeface="Times New Roman"/>
                <a:cs typeface="Times New Roman"/>
              </a:rPr>
              <a:t> </a:t>
            </a:r>
            <a:r>
              <a:rPr dirty="0" sz="1100" spc="-5" b="1">
                <a:latin typeface="Times New Roman"/>
                <a:cs typeface="Times New Roman"/>
              </a:rPr>
              <a:t>football.</a:t>
            </a:r>
            <a:endParaRPr sz="1100">
              <a:latin typeface="Times New Roman"/>
              <a:cs typeface="Times New Roman"/>
            </a:endParaRPr>
          </a:p>
          <a:p>
            <a:pPr>
              <a:lnSpc>
                <a:spcPct val="100000"/>
              </a:lnSpc>
              <a:spcBef>
                <a:spcPts val="35"/>
              </a:spcBef>
            </a:pPr>
            <a:endParaRPr sz="950">
              <a:latin typeface="Times New Roman"/>
              <a:cs typeface="Times New Roman"/>
            </a:endParaRPr>
          </a:p>
          <a:p>
            <a:pPr marL="12700" marR="5080">
              <a:lnSpc>
                <a:spcPct val="113700"/>
              </a:lnSpc>
            </a:pPr>
            <a:r>
              <a:rPr dirty="0" sz="1100" spc="-5" b="1">
                <a:latin typeface="Times New Roman"/>
                <a:cs typeface="Times New Roman"/>
              </a:rPr>
              <a:t>As </a:t>
            </a:r>
            <a:r>
              <a:rPr dirty="0" sz="1100" b="1">
                <a:latin typeface="Times New Roman"/>
                <a:cs typeface="Times New Roman"/>
              </a:rPr>
              <a:t>I </a:t>
            </a:r>
            <a:r>
              <a:rPr dirty="0" sz="1100" spc="-5" b="1">
                <a:latin typeface="Times New Roman"/>
                <a:cs typeface="Times New Roman"/>
              </a:rPr>
              <a:t>was developing the training method </a:t>
            </a:r>
            <a:r>
              <a:rPr dirty="0" sz="1100" b="1">
                <a:latin typeface="Times New Roman"/>
                <a:cs typeface="Times New Roman"/>
              </a:rPr>
              <a:t>I </a:t>
            </a:r>
            <a:r>
              <a:rPr dirty="0" sz="1100" spc="-5" b="1">
                <a:latin typeface="Times New Roman"/>
                <a:cs typeface="Times New Roman"/>
              </a:rPr>
              <a:t>was realizing the great improvement that it showed in  different areas of training, but also, it was like football itself, as </a:t>
            </a:r>
            <a:r>
              <a:rPr dirty="0" sz="1100" b="1">
                <a:latin typeface="Times New Roman"/>
                <a:cs typeface="Times New Roman"/>
              </a:rPr>
              <a:t>a </a:t>
            </a:r>
            <a:r>
              <a:rPr dirty="0" sz="1100" spc="-5" b="1">
                <a:latin typeface="Times New Roman"/>
                <a:cs typeface="Times New Roman"/>
              </a:rPr>
              <a:t>whole, that is to say that after  all those areas of improvement, they feed back each other, thanks to the</a:t>
            </a:r>
            <a:r>
              <a:rPr dirty="0" sz="1100" b="1">
                <a:latin typeface="Times New Roman"/>
                <a:cs typeface="Times New Roman"/>
              </a:rPr>
              <a:t> </a:t>
            </a:r>
            <a:r>
              <a:rPr dirty="0" sz="1100" spc="-5" b="1">
                <a:latin typeface="Times New Roman"/>
                <a:cs typeface="Times New Roman"/>
              </a:rPr>
              <a:t>method.</a:t>
            </a:r>
            <a:endParaRPr sz="1100">
              <a:latin typeface="Times New Roman"/>
              <a:cs typeface="Times New Roman"/>
            </a:endParaRPr>
          </a:p>
          <a:p>
            <a:pPr>
              <a:lnSpc>
                <a:spcPct val="100000"/>
              </a:lnSpc>
              <a:spcBef>
                <a:spcPts val="45"/>
              </a:spcBef>
            </a:pPr>
            <a:endParaRPr sz="900">
              <a:latin typeface="Times New Roman"/>
              <a:cs typeface="Times New Roman"/>
            </a:endParaRPr>
          </a:p>
          <a:p>
            <a:pPr marL="12700" marR="8890">
              <a:lnSpc>
                <a:spcPct val="111500"/>
              </a:lnSpc>
            </a:pPr>
            <a:r>
              <a:rPr dirty="0" sz="1100" b="1">
                <a:latin typeface="Times New Roman"/>
                <a:cs typeface="Times New Roman"/>
              </a:rPr>
              <a:t>I </a:t>
            </a:r>
            <a:r>
              <a:rPr dirty="0" sz="1100" spc="-5" b="1">
                <a:latin typeface="Times New Roman"/>
                <a:cs typeface="Times New Roman"/>
              </a:rPr>
              <a:t>think that over time because at the moment </a:t>
            </a:r>
            <a:r>
              <a:rPr dirty="0" sz="1100" b="1">
                <a:latin typeface="Times New Roman"/>
                <a:cs typeface="Times New Roman"/>
              </a:rPr>
              <a:t>I </a:t>
            </a:r>
            <a:r>
              <a:rPr dirty="0" sz="1100" spc="-5" b="1">
                <a:latin typeface="Times New Roman"/>
                <a:cs typeface="Times New Roman"/>
              </a:rPr>
              <a:t>do not think it is for all coaches, because </a:t>
            </a:r>
            <a:r>
              <a:rPr dirty="0" sz="1100" b="1">
                <a:latin typeface="Times New Roman"/>
                <a:cs typeface="Times New Roman"/>
              </a:rPr>
              <a:t>I  </a:t>
            </a:r>
            <a:r>
              <a:rPr dirty="0" sz="1100" spc="-5" b="1">
                <a:latin typeface="Times New Roman"/>
                <a:cs typeface="Times New Roman"/>
              </a:rPr>
              <a:t>believe that the most trained, in tactical periodization, and those who are used to eliciting from  their own games, from the rival's games, forms played to combat and counteract opponents, and  thus create content-rich training to achieve performance and results are the ones that will be  most appreciated, having </a:t>
            </a:r>
            <a:r>
              <a:rPr dirty="0" sz="1100" b="1">
                <a:latin typeface="Times New Roman"/>
                <a:cs typeface="Times New Roman"/>
              </a:rPr>
              <a:t>a </a:t>
            </a:r>
            <a:r>
              <a:rPr dirty="0" sz="1100" spc="-5" b="1">
                <a:latin typeface="Times New Roman"/>
                <a:cs typeface="Times New Roman"/>
              </a:rPr>
              <a:t>method like this, in addition to implementing it, as part of their  weekly improvement, through the ways that each coach deems appropriate,</a:t>
            </a:r>
            <a:r>
              <a:rPr dirty="0" sz="1100" spc="-15" b="1">
                <a:latin typeface="Times New Roman"/>
                <a:cs typeface="Times New Roman"/>
              </a:rPr>
              <a:t> </a:t>
            </a:r>
            <a:r>
              <a:rPr dirty="0" sz="1100" spc="-5" b="1">
                <a:latin typeface="Times New Roman"/>
                <a:cs typeface="Times New Roman"/>
              </a:rPr>
              <a:t>individual,</a:t>
            </a:r>
            <a:endParaRPr sz="1100">
              <a:latin typeface="Times New Roman"/>
              <a:cs typeface="Times New Roman"/>
            </a:endParaRPr>
          </a:p>
          <a:p>
            <a:pPr marL="12700" marR="154305">
              <a:lnSpc>
                <a:spcPct val="108000"/>
              </a:lnSpc>
            </a:pPr>
            <a:r>
              <a:rPr dirty="0" sz="1100" spc="-5" b="1">
                <a:latin typeface="Times New Roman"/>
                <a:cs typeface="Times New Roman"/>
              </a:rPr>
              <a:t>semi-collective, collective form, football teams will achieve more the performance of the entire  set of the entire club, it is clear that the more professional the method is treated, the</a:t>
            </a:r>
            <a:r>
              <a:rPr dirty="0" sz="1100" b="1">
                <a:latin typeface="Times New Roman"/>
                <a:cs typeface="Times New Roman"/>
              </a:rPr>
              <a:t> </a:t>
            </a:r>
            <a:r>
              <a:rPr dirty="0" sz="1100" spc="-5" b="1">
                <a:latin typeface="Times New Roman"/>
                <a:cs typeface="Times New Roman"/>
              </a:rPr>
              <a:t>more</a:t>
            </a:r>
            <a:endParaRPr sz="1100">
              <a:latin typeface="Times New Roman"/>
              <a:cs typeface="Times New Roman"/>
            </a:endParaRPr>
          </a:p>
          <a:p>
            <a:pPr algn="just" marL="12700" marR="16510">
              <a:lnSpc>
                <a:spcPct val="109900"/>
              </a:lnSpc>
              <a:spcBef>
                <a:spcPts val="55"/>
              </a:spcBef>
            </a:pPr>
            <a:r>
              <a:rPr dirty="0" sz="1100" spc="-5" b="1">
                <a:latin typeface="Times New Roman"/>
                <a:cs typeface="Times New Roman"/>
              </a:rPr>
              <a:t>components of improvement, analysis and control it has, but it is for all categories, who wants to  go </a:t>
            </a:r>
            <a:r>
              <a:rPr dirty="0" sz="1100" b="1">
                <a:latin typeface="Times New Roman"/>
                <a:cs typeface="Times New Roman"/>
              </a:rPr>
              <a:t>a </a:t>
            </a:r>
            <a:r>
              <a:rPr dirty="0" sz="1100" spc="-5" b="1">
                <a:latin typeface="Times New Roman"/>
                <a:cs typeface="Times New Roman"/>
              </a:rPr>
              <a:t>step further, and what is more, </a:t>
            </a:r>
            <a:r>
              <a:rPr dirty="0" sz="1100" b="1">
                <a:latin typeface="Times New Roman"/>
                <a:cs typeface="Times New Roman"/>
              </a:rPr>
              <a:t>I </a:t>
            </a:r>
            <a:r>
              <a:rPr dirty="0" sz="1100" spc="-5" b="1">
                <a:latin typeface="Times New Roman"/>
                <a:cs typeface="Times New Roman"/>
              </a:rPr>
              <a:t>am convinced that it will also do so in other sports. This is  due to the fact that it is open source, that is, every coach can perform his exercises depending on  his analytical skills, his methodology, but especially depending on his game model.</a:t>
            </a:r>
            <a:endParaRPr sz="1100">
              <a:latin typeface="Times New Roman"/>
              <a:cs typeface="Times New Roman"/>
            </a:endParaRPr>
          </a:p>
          <a:p>
            <a:pPr marL="12700" marR="8255">
              <a:lnSpc>
                <a:spcPct val="116599"/>
              </a:lnSpc>
              <a:spcBef>
                <a:spcPts val="1010"/>
              </a:spcBef>
            </a:pPr>
            <a:r>
              <a:rPr dirty="0" sz="1100" spc="-5" b="1">
                <a:latin typeface="Times New Roman"/>
                <a:cs typeface="Times New Roman"/>
              </a:rPr>
              <a:t>My vision says that in the not too distant future, the smartest companies with the most advanced  technology will contact to understand that this method is the future of training, not only in  football but also in many other sports.</a:t>
            </a:r>
            <a:endParaRPr sz="1100">
              <a:latin typeface="Times New Roman"/>
              <a:cs typeface="Times New Roman"/>
            </a:endParaRPr>
          </a:p>
          <a:p>
            <a:pPr marL="12700" marR="93980">
              <a:lnSpc>
                <a:spcPct val="112300"/>
              </a:lnSpc>
              <a:spcBef>
                <a:spcPts val="1070"/>
              </a:spcBef>
            </a:pPr>
            <a:r>
              <a:rPr dirty="0" sz="1100" spc="-5" b="1">
                <a:latin typeface="Times New Roman"/>
                <a:cs typeface="Times New Roman"/>
              </a:rPr>
              <a:t>After much discerning, </a:t>
            </a:r>
            <a:r>
              <a:rPr dirty="0" sz="1100" b="1">
                <a:latin typeface="Times New Roman"/>
                <a:cs typeface="Times New Roman"/>
              </a:rPr>
              <a:t>I </a:t>
            </a:r>
            <a:r>
              <a:rPr dirty="0" sz="1100" spc="-5" b="1">
                <a:latin typeface="Times New Roman"/>
                <a:cs typeface="Times New Roman"/>
              </a:rPr>
              <a:t>understood that current football needed analytical training that was  treated as </a:t>
            </a:r>
            <a:r>
              <a:rPr dirty="0" sz="1100" b="1">
                <a:latin typeface="Times New Roman"/>
                <a:cs typeface="Times New Roman"/>
              </a:rPr>
              <a:t>a </a:t>
            </a:r>
            <a:r>
              <a:rPr dirty="0" sz="1100" spc="-5" b="1">
                <a:latin typeface="Times New Roman"/>
                <a:cs typeface="Times New Roman"/>
              </a:rPr>
              <a:t>whole and that would give </a:t>
            </a:r>
            <a:r>
              <a:rPr dirty="0" sz="1100" b="1">
                <a:latin typeface="Times New Roman"/>
                <a:cs typeface="Times New Roman"/>
              </a:rPr>
              <a:t>a </a:t>
            </a:r>
            <a:r>
              <a:rPr dirty="0" sz="1100" spc="-5" b="1">
                <a:latin typeface="Times New Roman"/>
                <a:cs typeface="Times New Roman"/>
              </a:rPr>
              <a:t>broader meaning to tactical periodization. This is how  the Pons Method was created, on an island in eastern Thailand. The tranquility gave rise to  creativity, to be able to get into my deepest thoughts about my idea of football and elicit this  feeling for this extraordinary sport, which has helped me</a:t>
            </a:r>
            <a:r>
              <a:rPr dirty="0" sz="1100" spc="-10" b="1">
                <a:latin typeface="Times New Roman"/>
                <a:cs typeface="Times New Roman"/>
              </a:rPr>
              <a:t> </a:t>
            </a:r>
            <a:r>
              <a:rPr dirty="0" sz="1100" spc="-5" b="1">
                <a:latin typeface="Times New Roman"/>
                <a:cs typeface="Times New Roman"/>
              </a:rPr>
              <a:t>grow.</a:t>
            </a:r>
            <a:endParaRPr sz="11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63688"/>
            <a:ext cx="4866005" cy="407034"/>
          </a:xfrm>
          <a:prstGeom prst="rect">
            <a:avLst/>
          </a:prstGeom>
        </p:spPr>
        <p:txBody>
          <a:bodyPr wrap="square" lIns="0" tIns="12700" rIns="0" bIns="0" rtlCol="0" vert="horz">
            <a:spAutoFit/>
          </a:bodyPr>
          <a:lstStyle/>
          <a:p>
            <a:pPr marL="12700" marR="5080">
              <a:lnSpc>
                <a:spcPct val="113700"/>
              </a:lnSpc>
              <a:spcBef>
                <a:spcPts val="100"/>
              </a:spcBef>
            </a:pPr>
            <a:r>
              <a:rPr dirty="0" sz="1100" spc="-5" b="1">
                <a:solidFill>
                  <a:srgbClr val="FF0000"/>
                </a:solidFill>
                <a:latin typeface="Times New Roman"/>
                <a:cs typeface="Times New Roman"/>
              </a:rPr>
              <a:t>2.0 RAZONES PARA DESARROLLAR EL MÉTODO PONS. </a:t>
            </a:r>
            <a:r>
              <a:rPr dirty="0" sz="1100" b="1">
                <a:solidFill>
                  <a:srgbClr val="FF0000"/>
                </a:solidFill>
                <a:latin typeface="Times New Roman"/>
                <a:cs typeface="Times New Roman"/>
              </a:rPr>
              <a:t>( </a:t>
            </a:r>
            <a:r>
              <a:rPr dirty="0" sz="1100" spc="-5" b="1">
                <a:solidFill>
                  <a:srgbClr val="FF0000"/>
                </a:solidFill>
                <a:latin typeface="Times New Roman"/>
                <a:cs typeface="Times New Roman"/>
              </a:rPr>
              <a:t>EFICIENCIA </a:t>
            </a:r>
            <a:r>
              <a:rPr dirty="0" sz="1100" b="1">
                <a:solidFill>
                  <a:srgbClr val="FF0000"/>
                </a:solidFill>
                <a:latin typeface="Times New Roman"/>
                <a:cs typeface="Times New Roman"/>
              </a:rPr>
              <a:t>Y  </a:t>
            </a:r>
            <a:r>
              <a:rPr dirty="0" sz="1100" spc="-5" b="1">
                <a:solidFill>
                  <a:srgbClr val="FF0000"/>
                </a:solidFill>
                <a:latin typeface="Times New Roman"/>
                <a:cs typeface="Times New Roman"/>
              </a:rPr>
              <a:t>PRODUCTIVIDAD)</a:t>
            </a:r>
            <a:endParaRPr sz="1100">
              <a:latin typeface="Times New Roman"/>
              <a:cs typeface="Times New Roman"/>
            </a:endParaRPr>
          </a:p>
        </p:txBody>
      </p:sp>
      <p:sp>
        <p:nvSpPr>
          <p:cNvPr id="3" name="object 3"/>
          <p:cNvSpPr/>
          <p:nvPr/>
        </p:nvSpPr>
        <p:spPr>
          <a:xfrm>
            <a:off x="934233" y="1458549"/>
            <a:ext cx="5224082" cy="5224082"/>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6831345"/>
            <a:ext cx="5651500" cy="2571115"/>
          </a:xfrm>
          <a:prstGeom prst="rect">
            <a:avLst/>
          </a:prstGeom>
        </p:spPr>
        <p:txBody>
          <a:bodyPr wrap="square" lIns="0" tIns="12700" rIns="0" bIns="0" rtlCol="0" vert="horz">
            <a:spAutoFit/>
          </a:bodyPr>
          <a:lstStyle/>
          <a:p>
            <a:pPr lvl="1" marL="12700" marR="20320">
              <a:lnSpc>
                <a:spcPct val="113700"/>
              </a:lnSpc>
              <a:spcBef>
                <a:spcPts val="100"/>
              </a:spcBef>
              <a:buAutoNum type="arabicPeriod"/>
              <a:tabLst>
                <a:tab pos="222885" algn="l"/>
              </a:tabLst>
            </a:pPr>
            <a:r>
              <a:rPr dirty="0" sz="1100" spc="-5">
                <a:latin typeface="Times New Roman"/>
                <a:cs typeface="Times New Roman"/>
              </a:rPr>
              <a:t>The analytical method had been partially superseded by tactical periodization. With this method,  the analytical method regains relevance as it is fully contextualized, thus contributing to the  improvement of many plots of the sports area.</a:t>
            </a:r>
            <a:endParaRPr sz="1100">
              <a:latin typeface="Times New Roman"/>
              <a:cs typeface="Times New Roman"/>
            </a:endParaRPr>
          </a:p>
          <a:p>
            <a:pPr lvl="1" marL="12700" marR="100330">
              <a:lnSpc>
                <a:spcPct val="112300"/>
              </a:lnSpc>
              <a:spcBef>
                <a:spcPts val="1070"/>
              </a:spcBef>
              <a:buAutoNum type="arabicPeriod"/>
              <a:tabLst>
                <a:tab pos="222885" algn="l"/>
              </a:tabLst>
            </a:pPr>
            <a:r>
              <a:rPr dirty="0" sz="1100" spc="-5">
                <a:latin typeface="Times New Roman"/>
                <a:cs typeface="Times New Roman"/>
              </a:rPr>
              <a:t>The Pons Method in itself is already </a:t>
            </a:r>
            <a:r>
              <a:rPr dirty="0" sz="1100">
                <a:latin typeface="Times New Roman"/>
                <a:cs typeface="Times New Roman"/>
              </a:rPr>
              <a:t>a </a:t>
            </a:r>
            <a:r>
              <a:rPr dirty="0" sz="1100" spc="-5">
                <a:latin typeface="Times New Roman"/>
                <a:cs typeface="Times New Roman"/>
              </a:rPr>
              <a:t>compelling reason to seek an advance in the training  methodology. Because its essence is to work each training as </a:t>
            </a:r>
            <a:r>
              <a:rPr dirty="0" sz="1100">
                <a:latin typeface="Times New Roman"/>
                <a:cs typeface="Times New Roman"/>
              </a:rPr>
              <a:t>a </a:t>
            </a:r>
            <a:r>
              <a:rPr dirty="0" sz="1100" spc="-5">
                <a:latin typeface="Times New Roman"/>
                <a:cs typeface="Times New Roman"/>
              </a:rPr>
              <a:t>whole. And extracting much of its  essence from the same game and focusing on the opponent's game. Thus creating </a:t>
            </a:r>
            <a:r>
              <a:rPr dirty="0" sz="1100">
                <a:latin typeface="Times New Roman"/>
                <a:cs typeface="Times New Roman"/>
              </a:rPr>
              <a:t>a </a:t>
            </a:r>
            <a:r>
              <a:rPr dirty="0" sz="1100" spc="-5">
                <a:latin typeface="Times New Roman"/>
                <a:cs typeface="Times New Roman"/>
              </a:rPr>
              <a:t>battery of work  and training, (Database) that will have more and more impact with training. Working all areas of  training at the same time. And that for the analytical method, is an important change of</a:t>
            </a:r>
            <a:r>
              <a:rPr dirty="0" sz="1100" spc="10">
                <a:latin typeface="Times New Roman"/>
                <a:cs typeface="Times New Roman"/>
              </a:rPr>
              <a:t> </a:t>
            </a:r>
            <a:r>
              <a:rPr dirty="0" sz="1100" spc="-5">
                <a:latin typeface="Times New Roman"/>
                <a:cs typeface="Times New Roman"/>
              </a:rPr>
              <a:t>direction.</a:t>
            </a:r>
            <a:endParaRPr sz="1100">
              <a:latin typeface="Times New Roman"/>
              <a:cs typeface="Times New Roman"/>
            </a:endParaRPr>
          </a:p>
          <a:p>
            <a:pPr lvl="1" marL="12700" marR="5080">
              <a:lnSpc>
                <a:spcPct val="113700"/>
              </a:lnSpc>
              <a:spcBef>
                <a:spcPts val="1050"/>
              </a:spcBef>
              <a:buAutoNum type="arabicPeriod"/>
              <a:tabLst>
                <a:tab pos="222885" algn="l"/>
              </a:tabLst>
            </a:pPr>
            <a:r>
              <a:rPr dirty="0" sz="1100" spc="-5">
                <a:latin typeface="Times New Roman"/>
                <a:cs typeface="Times New Roman"/>
              </a:rPr>
              <a:t>Working in training with panels, which replace players, who are doing somewhat superfluous  work, outside of the specificity that is required by the coach, can be worked more with small groups,  but seeking more individual improvement of each player </a:t>
            </a:r>
            <a:r>
              <a:rPr dirty="0" sz="1100">
                <a:latin typeface="Times New Roman"/>
                <a:cs typeface="Times New Roman"/>
              </a:rPr>
              <a:t>. </a:t>
            </a:r>
            <a:r>
              <a:rPr dirty="0" sz="1100" spc="-5">
                <a:latin typeface="Times New Roman"/>
                <a:cs typeface="Times New Roman"/>
              </a:rPr>
              <a:t>Improving individual and semi-collective  training and providing greater productivity to collective training, with the entire</a:t>
            </a:r>
            <a:r>
              <a:rPr dirty="0" sz="1100" spc="-15">
                <a:latin typeface="Times New Roman"/>
                <a:cs typeface="Times New Roman"/>
              </a:rPr>
              <a:t> </a:t>
            </a:r>
            <a:r>
              <a:rPr dirty="0" sz="1100" spc="-5">
                <a:latin typeface="Times New Roman"/>
                <a:cs typeface="Times New Roman"/>
              </a:rPr>
              <a:t>team.</a:t>
            </a:r>
            <a:endParaRPr sz="11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63684"/>
            <a:ext cx="5732780" cy="922019"/>
          </a:xfrm>
          <a:prstGeom prst="rect">
            <a:avLst/>
          </a:prstGeom>
        </p:spPr>
        <p:txBody>
          <a:bodyPr wrap="square" lIns="0" tIns="12700" rIns="0" bIns="0" rtlCol="0" vert="horz">
            <a:spAutoFit/>
          </a:bodyPr>
          <a:lstStyle/>
          <a:p>
            <a:pPr marL="12700" marR="5080">
              <a:lnSpc>
                <a:spcPct val="113700"/>
              </a:lnSpc>
              <a:spcBef>
                <a:spcPts val="100"/>
              </a:spcBef>
            </a:pPr>
            <a:r>
              <a:rPr dirty="0" sz="1100" spc="-5">
                <a:latin typeface="Times New Roman"/>
                <a:cs typeface="Times New Roman"/>
              </a:rPr>
              <a:t>2.4 There is no bad method, </a:t>
            </a:r>
            <a:r>
              <a:rPr dirty="0" sz="1100">
                <a:latin typeface="Times New Roman"/>
                <a:cs typeface="Times New Roman"/>
              </a:rPr>
              <a:t>I </a:t>
            </a:r>
            <a:r>
              <a:rPr dirty="0" sz="1100" spc="-5">
                <a:latin typeface="Times New Roman"/>
                <a:cs typeface="Times New Roman"/>
              </a:rPr>
              <a:t>certainly do have to choose the coerver method for the base, and for  some sequences of professional football. And </a:t>
            </a:r>
            <a:r>
              <a:rPr dirty="0" sz="1100">
                <a:latin typeface="Times New Roman"/>
                <a:cs typeface="Times New Roman"/>
              </a:rPr>
              <a:t>I </a:t>
            </a:r>
            <a:r>
              <a:rPr dirty="0" sz="1100" spc="-5">
                <a:latin typeface="Times New Roman"/>
                <a:cs typeface="Times New Roman"/>
              </a:rPr>
              <a:t>prefer tactical periodization and the Pons Method, as </a:t>
            </a:r>
            <a:r>
              <a:rPr dirty="0" sz="1100">
                <a:latin typeface="Times New Roman"/>
                <a:cs typeface="Times New Roman"/>
              </a:rPr>
              <a:t>a  </a:t>
            </a:r>
            <a:r>
              <a:rPr dirty="0" sz="1100" spc="-5">
                <a:latin typeface="Times New Roman"/>
                <a:cs typeface="Times New Roman"/>
              </a:rPr>
              <a:t>perfect combination for me to develop </a:t>
            </a:r>
            <a:r>
              <a:rPr dirty="0" sz="1100">
                <a:latin typeface="Times New Roman"/>
                <a:cs typeface="Times New Roman"/>
              </a:rPr>
              <a:t>a </a:t>
            </a:r>
            <a:r>
              <a:rPr dirty="0" sz="1100" spc="-5">
                <a:latin typeface="Times New Roman"/>
                <a:cs typeface="Times New Roman"/>
              </a:rPr>
              <a:t>team in all facets of training. But here each coach is</a:t>
            </a:r>
            <a:r>
              <a:rPr dirty="0" sz="1100">
                <a:latin typeface="Times New Roman"/>
                <a:cs typeface="Times New Roman"/>
              </a:rPr>
              <a:t> </a:t>
            </a:r>
            <a:r>
              <a:rPr dirty="0" sz="1100" spc="-5">
                <a:latin typeface="Times New Roman"/>
                <a:cs typeface="Times New Roman"/>
              </a:rPr>
              <a:t>different</a:t>
            </a:r>
            <a:endParaRPr sz="1100">
              <a:latin typeface="Times New Roman"/>
              <a:cs typeface="Times New Roman"/>
            </a:endParaRPr>
          </a:p>
          <a:p>
            <a:pPr>
              <a:lnSpc>
                <a:spcPct val="100000"/>
              </a:lnSpc>
              <a:spcBef>
                <a:spcPts val="25"/>
              </a:spcBef>
            </a:pPr>
            <a:endParaRPr sz="1050">
              <a:latin typeface="Times New Roman"/>
              <a:cs typeface="Times New Roman"/>
            </a:endParaRPr>
          </a:p>
          <a:p>
            <a:pPr marL="12700">
              <a:lnSpc>
                <a:spcPct val="100000"/>
              </a:lnSpc>
            </a:pPr>
            <a:r>
              <a:rPr dirty="0" sz="1100" spc="-5" b="1">
                <a:solidFill>
                  <a:srgbClr val="FF0000"/>
                </a:solidFill>
                <a:latin typeface="Times New Roman"/>
                <a:cs typeface="Times New Roman"/>
              </a:rPr>
              <a:t>3.0 ADVANTAGES OF THE PONS</a:t>
            </a:r>
            <a:r>
              <a:rPr dirty="0" sz="1100" spc="-10" b="1">
                <a:solidFill>
                  <a:srgbClr val="FF0000"/>
                </a:solidFill>
                <a:latin typeface="Times New Roman"/>
                <a:cs typeface="Times New Roman"/>
              </a:rPr>
              <a:t> </a:t>
            </a:r>
            <a:r>
              <a:rPr dirty="0" sz="1100" spc="-5" b="1">
                <a:solidFill>
                  <a:srgbClr val="FF0000"/>
                </a:solidFill>
                <a:latin typeface="Times New Roman"/>
                <a:cs typeface="Times New Roman"/>
              </a:rPr>
              <a:t>METHOD.</a:t>
            </a:r>
            <a:endParaRPr sz="1100">
              <a:latin typeface="Times New Roman"/>
              <a:cs typeface="Times New Roman"/>
            </a:endParaRPr>
          </a:p>
        </p:txBody>
      </p:sp>
      <p:sp>
        <p:nvSpPr>
          <p:cNvPr id="3" name="object 3"/>
          <p:cNvSpPr/>
          <p:nvPr/>
        </p:nvSpPr>
        <p:spPr>
          <a:xfrm>
            <a:off x="934233" y="1982861"/>
            <a:ext cx="5738864" cy="2135391"/>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4623575"/>
            <a:ext cx="5729605" cy="2299970"/>
          </a:xfrm>
          <a:prstGeom prst="rect">
            <a:avLst/>
          </a:prstGeom>
        </p:spPr>
        <p:txBody>
          <a:bodyPr wrap="square" lIns="0" tIns="12700" rIns="0" bIns="0" rtlCol="0" vert="horz">
            <a:spAutoFit/>
          </a:bodyPr>
          <a:lstStyle/>
          <a:p>
            <a:pPr marL="12700">
              <a:lnSpc>
                <a:spcPct val="100000"/>
              </a:lnSpc>
              <a:spcBef>
                <a:spcPts val="100"/>
              </a:spcBef>
            </a:pPr>
            <a:r>
              <a:rPr dirty="0" sz="1100" spc="-5">
                <a:latin typeface="Times New Roman"/>
                <a:cs typeface="Times New Roman"/>
              </a:rPr>
              <a:t>3.1. Under this method, players progress in all areas of</a:t>
            </a:r>
            <a:r>
              <a:rPr dirty="0" sz="1100">
                <a:latin typeface="Times New Roman"/>
                <a:cs typeface="Times New Roman"/>
              </a:rPr>
              <a:t> </a:t>
            </a:r>
            <a:r>
              <a:rPr dirty="0" sz="1100" spc="-5">
                <a:latin typeface="Times New Roman"/>
                <a:cs typeface="Times New Roman"/>
              </a:rPr>
              <a:t>training,</a:t>
            </a:r>
            <a:endParaRPr sz="1100">
              <a:latin typeface="Times New Roman"/>
              <a:cs typeface="Times New Roman"/>
            </a:endParaRPr>
          </a:p>
          <a:p>
            <a:pPr>
              <a:lnSpc>
                <a:spcPct val="100000"/>
              </a:lnSpc>
            </a:pPr>
            <a:endParaRPr sz="1200">
              <a:latin typeface="Times New Roman"/>
              <a:cs typeface="Times New Roman"/>
            </a:endParaRPr>
          </a:p>
          <a:p>
            <a:pPr marL="12700">
              <a:lnSpc>
                <a:spcPct val="100000"/>
              </a:lnSpc>
            </a:pPr>
            <a:r>
              <a:rPr dirty="0" sz="1100" spc="-5">
                <a:latin typeface="Times New Roman"/>
                <a:cs typeface="Times New Roman"/>
              </a:rPr>
              <a:t>3.2 It is </a:t>
            </a:r>
            <a:r>
              <a:rPr dirty="0" sz="1100">
                <a:latin typeface="Times New Roman"/>
                <a:cs typeface="Times New Roman"/>
              </a:rPr>
              <a:t>a </a:t>
            </a:r>
            <a:r>
              <a:rPr dirty="0" sz="1100" spc="-5">
                <a:latin typeface="Times New Roman"/>
                <a:cs typeface="Times New Roman"/>
              </a:rPr>
              <a:t>method that can go hand in hand with tactical periodization.</a:t>
            </a:r>
            <a:endParaRPr sz="1100">
              <a:latin typeface="Times New Roman"/>
              <a:cs typeface="Times New Roman"/>
            </a:endParaRPr>
          </a:p>
          <a:p>
            <a:pPr>
              <a:lnSpc>
                <a:spcPct val="100000"/>
              </a:lnSpc>
              <a:spcBef>
                <a:spcPts val="45"/>
              </a:spcBef>
            </a:pPr>
            <a:endParaRPr sz="1100">
              <a:latin typeface="Times New Roman"/>
              <a:cs typeface="Times New Roman"/>
            </a:endParaRPr>
          </a:p>
          <a:p>
            <a:pPr marL="12700">
              <a:lnSpc>
                <a:spcPct val="100000"/>
              </a:lnSpc>
            </a:pPr>
            <a:r>
              <a:rPr dirty="0" sz="1100" spc="-5">
                <a:latin typeface="Times New Roman"/>
                <a:cs typeface="Times New Roman"/>
              </a:rPr>
              <a:t>3.3. With this method it is possible to optimize the weekly training time in </a:t>
            </a:r>
            <a:r>
              <a:rPr dirty="0" sz="1100">
                <a:latin typeface="Times New Roman"/>
                <a:cs typeface="Times New Roman"/>
              </a:rPr>
              <a:t>a </a:t>
            </a:r>
            <a:r>
              <a:rPr dirty="0" sz="1100" spc="-5">
                <a:latin typeface="Times New Roman"/>
                <a:cs typeface="Times New Roman"/>
              </a:rPr>
              <a:t>more productive</a:t>
            </a:r>
            <a:r>
              <a:rPr dirty="0" sz="1100" spc="-15">
                <a:latin typeface="Times New Roman"/>
                <a:cs typeface="Times New Roman"/>
              </a:rPr>
              <a:t> </a:t>
            </a:r>
            <a:r>
              <a:rPr dirty="0" sz="1100" spc="-5">
                <a:latin typeface="Times New Roman"/>
                <a:cs typeface="Times New Roman"/>
              </a:rPr>
              <a:t>way.</a:t>
            </a:r>
            <a:endParaRPr sz="1100">
              <a:latin typeface="Times New Roman"/>
              <a:cs typeface="Times New Roman"/>
            </a:endParaRPr>
          </a:p>
          <a:p>
            <a:pPr>
              <a:lnSpc>
                <a:spcPct val="100000"/>
              </a:lnSpc>
              <a:spcBef>
                <a:spcPts val="30"/>
              </a:spcBef>
            </a:pPr>
            <a:endParaRPr sz="950">
              <a:latin typeface="Times New Roman"/>
              <a:cs typeface="Times New Roman"/>
            </a:endParaRPr>
          </a:p>
          <a:p>
            <a:pPr lvl="1" marL="12700" marR="124460">
              <a:lnSpc>
                <a:spcPct val="113700"/>
              </a:lnSpc>
              <a:spcBef>
                <a:spcPts val="5"/>
              </a:spcBef>
              <a:buAutoNum type="arabicPeriod" startAt="4"/>
              <a:tabLst>
                <a:tab pos="222885" algn="l"/>
              </a:tabLst>
            </a:pPr>
            <a:r>
              <a:rPr dirty="0" sz="1100" spc="-5">
                <a:latin typeface="Times New Roman"/>
                <a:cs typeface="Times New Roman"/>
              </a:rPr>
              <a:t>Relying on individual and semi-collective training in addition to giving more productivity to the  group, we improve training exponentially since the efficiency is increased to define, through these  exercises, the game model.</a:t>
            </a:r>
            <a:endParaRPr sz="1100">
              <a:latin typeface="Times New Roman"/>
              <a:cs typeface="Times New Roman"/>
            </a:endParaRPr>
          </a:p>
          <a:p>
            <a:pPr lvl="1" marL="12700" marR="5080">
              <a:lnSpc>
                <a:spcPct val="116599"/>
              </a:lnSpc>
              <a:spcBef>
                <a:spcPts val="1010"/>
              </a:spcBef>
              <a:buAutoNum type="arabicPeriod" startAt="4"/>
              <a:tabLst>
                <a:tab pos="222885" algn="l"/>
              </a:tabLst>
            </a:pPr>
            <a:r>
              <a:rPr dirty="0" sz="1100" spc="-5">
                <a:latin typeface="Times New Roman"/>
                <a:cs typeface="Times New Roman"/>
              </a:rPr>
              <a:t>It is possible to give importance to the emotional component in relation to technique and above all  to individual tactics. Two concepts that, by wanting to treat them in global training, cause losses of  continuity in</a:t>
            </a:r>
            <a:r>
              <a:rPr dirty="0" sz="1100" spc="-10">
                <a:latin typeface="Times New Roman"/>
                <a:cs typeface="Times New Roman"/>
              </a:rPr>
              <a:t> </a:t>
            </a:r>
            <a:r>
              <a:rPr dirty="0" sz="1100" spc="-5">
                <a:latin typeface="Times New Roman"/>
                <a:cs typeface="Times New Roman"/>
              </a:rPr>
              <a:t>training.</a:t>
            </a:r>
            <a:endParaRPr sz="110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96174"/>
            <a:ext cx="4194175" cy="193675"/>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4.0 MAIN IMPROVEMENTS WHEN USING THE PONS</a:t>
            </a:r>
            <a:r>
              <a:rPr dirty="0" sz="1100" spc="-60" b="1">
                <a:solidFill>
                  <a:srgbClr val="FF0000"/>
                </a:solidFill>
                <a:latin typeface="Times New Roman"/>
                <a:cs typeface="Times New Roman"/>
              </a:rPr>
              <a:t> </a:t>
            </a:r>
            <a:r>
              <a:rPr dirty="0" sz="1100" spc="-5" b="1">
                <a:solidFill>
                  <a:srgbClr val="FF0000"/>
                </a:solidFill>
                <a:latin typeface="Times New Roman"/>
                <a:cs typeface="Times New Roman"/>
              </a:rPr>
              <a:t>METHOD</a:t>
            </a:r>
            <a:endParaRPr sz="1100">
              <a:latin typeface="Times New Roman"/>
              <a:cs typeface="Times New Roman"/>
            </a:endParaRPr>
          </a:p>
        </p:txBody>
      </p:sp>
      <p:sp>
        <p:nvSpPr>
          <p:cNvPr id="3" name="object 3"/>
          <p:cNvSpPr/>
          <p:nvPr/>
        </p:nvSpPr>
        <p:spPr>
          <a:xfrm>
            <a:off x="934233" y="1267885"/>
            <a:ext cx="5738864" cy="2183056"/>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3933311"/>
            <a:ext cx="5749925" cy="2666365"/>
          </a:xfrm>
          <a:prstGeom prst="rect">
            <a:avLst/>
          </a:prstGeom>
        </p:spPr>
        <p:txBody>
          <a:bodyPr wrap="square" lIns="0" tIns="12700" rIns="0" bIns="0" rtlCol="0" vert="horz">
            <a:spAutoFit/>
          </a:bodyPr>
          <a:lstStyle/>
          <a:p>
            <a:pPr lvl="1" marL="12700" marR="5080">
              <a:lnSpc>
                <a:spcPct val="119400"/>
              </a:lnSpc>
              <a:spcBef>
                <a:spcPts val="100"/>
              </a:spcBef>
              <a:buAutoNum type="arabicPeriod"/>
              <a:tabLst>
                <a:tab pos="222885" algn="l"/>
              </a:tabLst>
            </a:pPr>
            <a:r>
              <a:rPr dirty="0" sz="1100" spc="-5" b="1">
                <a:latin typeface="Times New Roman"/>
                <a:cs typeface="Times New Roman"/>
              </a:rPr>
              <a:t>An individual improvement of the soccer player is achieved in an integral way. The principle  of individuality is essential for the improvement of the footballer in general and the</a:t>
            </a:r>
            <a:r>
              <a:rPr dirty="0" sz="1100" spc="-10" b="1">
                <a:latin typeface="Times New Roman"/>
                <a:cs typeface="Times New Roman"/>
              </a:rPr>
              <a:t> </a:t>
            </a:r>
            <a:r>
              <a:rPr dirty="0" sz="1100" spc="-5" b="1">
                <a:latin typeface="Times New Roman"/>
                <a:cs typeface="Times New Roman"/>
              </a:rPr>
              <a:t>whole.</a:t>
            </a:r>
            <a:endParaRPr sz="1100">
              <a:latin typeface="Times New Roman"/>
              <a:cs typeface="Times New Roman"/>
            </a:endParaRPr>
          </a:p>
          <a:p>
            <a:pPr lvl="1">
              <a:lnSpc>
                <a:spcPct val="100000"/>
              </a:lnSpc>
              <a:spcBef>
                <a:spcPts val="20"/>
              </a:spcBef>
              <a:buFont typeface="Times New Roman"/>
              <a:buAutoNum type="arabicPeriod"/>
            </a:pPr>
            <a:endParaRPr sz="1050">
              <a:latin typeface="Times New Roman"/>
              <a:cs typeface="Times New Roman"/>
            </a:endParaRPr>
          </a:p>
          <a:p>
            <a:pPr lvl="1" marL="222250" indent="-210185">
              <a:lnSpc>
                <a:spcPct val="100000"/>
              </a:lnSpc>
              <a:spcBef>
                <a:spcPts val="5"/>
              </a:spcBef>
              <a:buAutoNum type="arabicPeriod"/>
              <a:tabLst>
                <a:tab pos="222885" algn="l"/>
              </a:tabLst>
            </a:pPr>
            <a:r>
              <a:rPr dirty="0" sz="1100" spc="-5" b="1">
                <a:latin typeface="Times New Roman"/>
                <a:cs typeface="Times New Roman"/>
              </a:rPr>
              <a:t>It makes collective training effective and</a:t>
            </a:r>
            <a:r>
              <a:rPr dirty="0" sz="1100" spc="-15" b="1">
                <a:latin typeface="Times New Roman"/>
                <a:cs typeface="Times New Roman"/>
              </a:rPr>
              <a:t> </a:t>
            </a:r>
            <a:r>
              <a:rPr dirty="0" sz="1100" spc="-5" b="1">
                <a:latin typeface="Times New Roman"/>
                <a:cs typeface="Times New Roman"/>
              </a:rPr>
              <a:t>productive.</a:t>
            </a:r>
            <a:endParaRPr sz="1100">
              <a:latin typeface="Times New Roman"/>
              <a:cs typeface="Times New Roman"/>
            </a:endParaRPr>
          </a:p>
          <a:p>
            <a:pPr lvl="1">
              <a:lnSpc>
                <a:spcPct val="100000"/>
              </a:lnSpc>
              <a:spcBef>
                <a:spcPts val="40"/>
              </a:spcBef>
              <a:buFont typeface="Times New Roman"/>
              <a:buAutoNum type="arabicPeriod"/>
            </a:pPr>
            <a:endParaRPr sz="1100">
              <a:latin typeface="Times New Roman"/>
              <a:cs typeface="Times New Roman"/>
            </a:endParaRPr>
          </a:p>
          <a:p>
            <a:pPr lvl="1" marL="222250" indent="-210185">
              <a:lnSpc>
                <a:spcPct val="100000"/>
              </a:lnSpc>
              <a:buAutoNum type="arabicPeriod"/>
              <a:tabLst>
                <a:tab pos="222885" algn="l"/>
              </a:tabLst>
            </a:pPr>
            <a:r>
              <a:rPr dirty="0" sz="1100" spc="-5" b="1">
                <a:latin typeface="Times New Roman"/>
                <a:cs typeface="Times New Roman"/>
              </a:rPr>
              <a:t>Substantial improvement of collective and individual tactics in </a:t>
            </a:r>
            <a:r>
              <a:rPr dirty="0" sz="1100" b="1">
                <a:latin typeface="Times New Roman"/>
                <a:cs typeface="Times New Roman"/>
              </a:rPr>
              <a:t>a </a:t>
            </a:r>
            <a:r>
              <a:rPr dirty="0" sz="1100" spc="-5" b="1">
                <a:latin typeface="Times New Roman"/>
                <a:cs typeface="Times New Roman"/>
              </a:rPr>
              <a:t>comprehensive</a:t>
            </a:r>
            <a:r>
              <a:rPr dirty="0" sz="1100" spc="-30" b="1">
                <a:latin typeface="Times New Roman"/>
                <a:cs typeface="Times New Roman"/>
              </a:rPr>
              <a:t> </a:t>
            </a:r>
            <a:r>
              <a:rPr dirty="0" sz="1100" spc="-5" b="1">
                <a:latin typeface="Times New Roman"/>
                <a:cs typeface="Times New Roman"/>
              </a:rPr>
              <a:t>manner.</a:t>
            </a:r>
            <a:endParaRPr sz="1100">
              <a:latin typeface="Times New Roman"/>
              <a:cs typeface="Times New Roman"/>
            </a:endParaRPr>
          </a:p>
          <a:p>
            <a:pPr lvl="1">
              <a:lnSpc>
                <a:spcPct val="100000"/>
              </a:lnSpc>
              <a:buFont typeface="Times New Roman"/>
              <a:buAutoNum type="arabicPeriod"/>
            </a:pPr>
            <a:endParaRPr sz="1200">
              <a:latin typeface="Times New Roman"/>
              <a:cs typeface="Times New Roman"/>
            </a:endParaRPr>
          </a:p>
          <a:p>
            <a:pPr lvl="1" marL="222250" indent="-210185">
              <a:lnSpc>
                <a:spcPct val="100000"/>
              </a:lnSpc>
              <a:spcBef>
                <a:spcPts val="5"/>
              </a:spcBef>
              <a:buAutoNum type="arabicPeriod"/>
              <a:tabLst>
                <a:tab pos="222885" algn="l"/>
              </a:tabLst>
            </a:pPr>
            <a:r>
              <a:rPr dirty="0" sz="1100" spc="-5" b="1">
                <a:latin typeface="Times New Roman"/>
                <a:cs typeface="Times New Roman"/>
              </a:rPr>
              <a:t>You can introduce technological aspects that help to implement the</a:t>
            </a:r>
            <a:r>
              <a:rPr dirty="0" sz="1100" spc="-15" b="1">
                <a:latin typeface="Times New Roman"/>
                <a:cs typeface="Times New Roman"/>
              </a:rPr>
              <a:t> </a:t>
            </a:r>
            <a:r>
              <a:rPr dirty="0" sz="1100" spc="-5" b="1">
                <a:latin typeface="Times New Roman"/>
                <a:cs typeface="Times New Roman"/>
              </a:rPr>
              <a:t>method.</a:t>
            </a:r>
            <a:endParaRPr sz="1100">
              <a:latin typeface="Times New Roman"/>
              <a:cs typeface="Times New Roman"/>
            </a:endParaRPr>
          </a:p>
          <a:p>
            <a:pPr lvl="1">
              <a:lnSpc>
                <a:spcPct val="100000"/>
              </a:lnSpc>
              <a:spcBef>
                <a:spcPts val="30"/>
              </a:spcBef>
              <a:buFont typeface="Times New Roman"/>
              <a:buAutoNum type="arabicPeriod"/>
            </a:pPr>
            <a:endParaRPr sz="950">
              <a:latin typeface="Times New Roman"/>
              <a:cs typeface="Times New Roman"/>
            </a:endParaRPr>
          </a:p>
          <a:p>
            <a:pPr lvl="1" marL="12700" marR="74930">
              <a:lnSpc>
                <a:spcPct val="113700"/>
              </a:lnSpc>
              <a:buAutoNum type="arabicPeriod"/>
              <a:tabLst>
                <a:tab pos="222885" algn="l"/>
              </a:tabLst>
            </a:pPr>
            <a:r>
              <a:rPr dirty="0" sz="1100" spc="-5" b="1">
                <a:latin typeface="Times New Roman"/>
                <a:cs typeface="Times New Roman"/>
              </a:rPr>
              <a:t>Improve the team's game patterns by extracting from the game model combined plays or  creative play forms, in which the coach believes that he can improve the player individually, by  groups, by lines or collectively.</a:t>
            </a:r>
            <a:endParaRPr sz="1100">
              <a:latin typeface="Times New Roman"/>
              <a:cs typeface="Times New Roman"/>
            </a:endParaRPr>
          </a:p>
          <a:p>
            <a:pPr lvl="1" marL="12700" marR="230504">
              <a:lnSpc>
                <a:spcPct val="119400"/>
              </a:lnSpc>
              <a:spcBef>
                <a:spcPts val="980"/>
              </a:spcBef>
              <a:buAutoNum type="arabicPeriod"/>
              <a:tabLst>
                <a:tab pos="222885" algn="l"/>
              </a:tabLst>
            </a:pPr>
            <a:r>
              <a:rPr dirty="0" sz="1100" spc="-5" b="1">
                <a:latin typeface="Times New Roman"/>
                <a:cs typeface="Times New Roman"/>
              </a:rPr>
              <a:t>Optimize the soccer player's rehabilitation work and get his return to the team in </a:t>
            </a:r>
            <a:r>
              <a:rPr dirty="0" sz="1100" b="1">
                <a:latin typeface="Times New Roman"/>
                <a:cs typeface="Times New Roman"/>
              </a:rPr>
              <a:t>a </a:t>
            </a:r>
            <a:r>
              <a:rPr dirty="0" sz="1100" spc="-5" b="1">
                <a:latin typeface="Times New Roman"/>
                <a:cs typeface="Times New Roman"/>
              </a:rPr>
              <a:t>more  confident, more prepared way.</a:t>
            </a:r>
            <a:endParaRPr sz="1100">
              <a:latin typeface="Times New Roman"/>
              <a:cs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896176"/>
            <a:ext cx="4155440" cy="193675"/>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4.0 PRINCIPALES MEJORAS AL UTILIZAR EL MÉTODO</a:t>
            </a:r>
            <a:r>
              <a:rPr dirty="0" sz="1100" spc="-60" b="1">
                <a:solidFill>
                  <a:srgbClr val="FF0000"/>
                </a:solidFill>
                <a:latin typeface="Times New Roman"/>
                <a:cs typeface="Times New Roman"/>
              </a:rPr>
              <a:t> </a:t>
            </a:r>
            <a:r>
              <a:rPr dirty="0" sz="1100" spc="-5" b="1">
                <a:solidFill>
                  <a:srgbClr val="FF0000"/>
                </a:solidFill>
                <a:latin typeface="Times New Roman"/>
                <a:cs typeface="Times New Roman"/>
              </a:rPr>
              <a:t>PONS</a:t>
            </a:r>
            <a:endParaRPr sz="1100">
              <a:latin typeface="Times New Roman"/>
              <a:cs typeface="Times New Roman"/>
            </a:endParaRPr>
          </a:p>
        </p:txBody>
      </p:sp>
      <p:sp>
        <p:nvSpPr>
          <p:cNvPr id="3" name="object 3"/>
          <p:cNvSpPr/>
          <p:nvPr/>
        </p:nvSpPr>
        <p:spPr>
          <a:xfrm>
            <a:off x="934233" y="1267891"/>
            <a:ext cx="4451910" cy="2926630"/>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4686420"/>
            <a:ext cx="5678805" cy="2752090"/>
          </a:xfrm>
          <a:prstGeom prst="rect">
            <a:avLst/>
          </a:prstGeom>
        </p:spPr>
        <p:txBody>
          <a:bodyPr wrap="square" lIns="0" tIns="12700" rIns="0" bIns="0" rtlCol="0" vert="horz">
            <a:spAutoFit/>
          </a:bodyPr>
          <a:lstStyle/>
          <a:p>
            <a:pPr lvl="1" marL="12700" marR="89535">
              <a:lnSpc>
                <a:spcPct val="113700"/>
              </a:lnSpc>
              <a:spcBef>
                <a:spcPts val="100"/>
              </a:spcBef>
              <a:buAutoNum type="arabicPeriod" startAt="7"/>
              <a:tabLst>
                <a:tab pos="222885" algn="l"/>
              </a:tabLst>
            </a:pPr>
            <a:r>
              <a:rPr dirty="0" sz="1100" spc="-5">
                <a:latin typeface="Times New Roman"/>
                <a:cs typeface="Times New Roman"/>
              </a:rPr>
              <a:t>Knowing the urgency to obtain good results in </a:t>
            </a:r>
            <a:r>
              <a:rPr dirty="0" sz="1100">
                <a:latin typeface="Times New Roman"/>
                <a:cs typeface="Times New Roman"/>
              </a:rPr>
              <a:t>a </a:t>
            </a:r>
            <a:r>
              <a:rPr dirty="0" sz="1100" spc="-5">
                <a:latin typeface="Times New Roman"/>
                <a:cs typeface="Times New Roman"/>
              </a:rPr>
              <a:t>short space of time in professional football, the  Pons Method provides knowledge of the model at the beginning of the season or if there are  subsequent incorporations of players.</a:t>
            </a:r>
            <a:endParaRPr sz="1100">
              <a:latin typeface="Times New Roman"/>
              <a:cs typeface="Times New Roman"/>
            </a:endParaRPr>
          </a:p>
          <a:p>
            <a:pPr lvl="1" marL="12700" marR="5080">
              <a:lnSpc>
                <a:spcPct val="112300"/>
              </a:lnSpc>
              <a:spcBef>
                <a:spcPts val="1070"/>
              </a:spcBef>
              <a:buAutoNum type="arabicPeriod" startAt="7"/>
              <a:tabLst>
                <a:tab pos="222885" algn="l"/>
              </a:tabLst>
            </a:pPr>
            <a:r>
              <a:rPr dirty="0" sz="1100" spc="-5">
                <a:latin typeface="Times New Roman"/>
                <a:cs typeface="Times New Roman"/>
              </a:rPr>
              <a:t>Improvement of training for non-summoned players, being able to perform more real, more  competitive exercises, thus ensuring that the player understands that they should not lower their arms  and that they must continue to improve to get more minutes, performing totally specific training for  their position or positions in the countryside. The principle of individuality is key in this Pons  Method.</a:t>
            </a:r>
            <a:endParaRPr sz="1100">
              <a:latin typeface="Times New Roman"/>
              <a:cs typeface="Times New Roman"/>
            </a:endParaRPr>
          </a:p>
          <a:p>
            <a:pPr lvl="1" marL="12700" marR="20320">
              <a:lnSpc>
                <a:spcPct val="112300"/>
              </a:lnSpc>
              <a:spcBef>
                <a:spcPts val="1070"/>
              </a:spcBef>
              <a:buAutoNum type="arabicPeriod" startAt="7"/>
              <a:tabLst>
                <a:tab pos="222885" algn="l"/>
              </a:tabLst>
            </a:pPr>
            <a:r>
              <a:rPr dirty="0" sz="1100" spc="-5">
                <a:latin typeface="Times New Roman"/>
                <a:cs typeface="Times New Roman"/>
              </a:rPr>
              <a:t>Facilitates the work of the scouting department. An exhaustive analysis of the opponent's game  can be carried out to know with what forms played and tactical components we must carry out,  individually and collectively, to counter and fight the opposing team, by positions, lines or collective  game, conceptualizing the exercises to be carried out each week more quickly and effectively, while  improving the individual and collective tactics of our</a:t>
            </a:r>
            <a:r>
              <a:rPr dirty="0" sz="1100" spc="-10">
                <a:latin typeface="Times New Roman"/>
                <a:cs typeface="Times New Roman"/>
              </a:rPr>
              <a:t> </a:t>
            </a:r>
            <a:r>
              <a:rPr dirty="0" sz="1100" spc="-5">
                <a:latin typeface="Times New Roman"/>
                <a:cs typeface="Times New Roman"/>
              </a:rPr>
              <a:t>players.</a:t>
            </a:r>
            <a:endParaRPr sz="1100">
              <a:latin typeface="Times New Roman"/>
              <a:cs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2467" y="1220300"/>
            <a:ext cx="4676140" cy="193675"/>
          </a:xfrm>
          <a:prstGeom prst="rect">
            <a:avLst/>
          </a:prstGeom>
        </p:spPr>
        <p:txBody>
          <a:bodyPr wrap="square" lIns="0" tIns="12700" rIns="0" bIns="0" rtlCol="0" vert="horz">
            <a:spAutoFit/>
          </a:bodyPr>
          <a:lstStyle/>
          <a:p>
            <a:pPr marL="12700">
              <a:lnSpc>
                <a:spcPct val="100000"/>
              </a:lnSpc>
              <a:spcBef>
                <a:spcPts val="100"/>
              </a:spcBef>
            </a:pPr>
            <a:r>
              <a:rPr dirty="0" sz="1100" spc="-5" b="1">
                <a:solidFill>
                  <a:srgbClr val="FF0000"/>
                </a:solidFill>
                <a:latin typeface="Times New Roman"/>
                <a:cs typeface="Times New Roman"/>
              </a:rPr>
              <a:t>5.0 IMPROVING THE REHABILITATION OF THE FOOTBALL</a:t>
            </a:r>
            <a:r>
              <a:rPr dirty="0" sz="1100" spc="-60" b="1">
                <a:solidFill>
                  <a:srgbClr val="FF0000"/>
                </a:solidFill>
                <a:latin typeface="Times New Roman"/>
                <a:cs typeface="Times New Roman"/>
              </a:rPr>
              <a:t> </a:t>
            </a:r>
            <a:r>
              <a:rPr dirty="0" sz="1100" spc="-5" b="1">
                <a:solidFill>
                  <a:srgbClr val="FF0000"/>
                </a:solidFill>
                <a:latin typeface="Times New Roman"/>
                <a:cs typeface="Times New Roman"/>
              </a:rPr>
              <a:t>PLAYER</a:t>
            </a:r>
            <a:endParaRPr sz="1100">
              <a:latin typeface="Times New Roman"/>
              <a:cs typeface="Times New Roman"/>
            </a:endParaRPr>
          </a:p>
        </p:txBody>
      </p:sp>
      <p:sp>
        <p:nvSpPr>
          <p:cNvPr id="3" name="object 3"/>
          <p:cNvSpPr/>
          <p:nvPr/>
        </p:nvSpPr>
        <p:spPr>
          <a:xfrm>
            <a:off x="934233" y="1611076"/>
            <a:ext cx="4766498" cy="3174488"/>
          </a:xfrm>
          <a:prstGeom prst="rect">
            <a:avLst/>
          </a:prstGeom>
          <a:blipFill>
            <a:blip r:embed="rId2" cstate="print"/>
            <a:stretch>
              <a:fillRect/>
            </a:stretch>
          </a:blipFill>
        </p:spPr>
        <p:txBody>
          <a:bodyPr wrap="square" lIns="0" tIns="0" rIns="0" bIns="0" rtlCol="0"/>
          <a:lstStyle/>
          <a:p/>
        </p:txBody>
      </p:sp>
      <p:sp>
        <p:nvSpPr>
          <p:cNvPr id="4" name="object 4"/>
          <p:cNvSpPr txBox="1"/>
          <p:nvPr/>
        </p:nvSpPr>
        <p:spPr>
          <a:xfrm>
            <a:off x="902467" y="4934279"/>
            <a:ext cx="5753735" cy="3609975"/>
          </a:xfrm>
          <a:prstGeom prst="rect">
            <a:avLst/>
          </a:prstGeom>
        </p:spPr>
        <p:txBody>
          <a:bodyPr wrap="square" lIns="0" tIns="12700" rIns="0" bIns="0" rtlCol="0" vert="horz">
            <a:spAutoFit/>
          </a:bodyPr>
          <a:lstStyle/>
          <a:p>
            <a:pPr marL="12700" marR="114300">
              <a:lnSpc>
                <a:spcPct val="113700"/>
              </a:lnSpc>
              <a:spcBef>
                <a:spcPts val="100"/>
              </a:spcBef>
            </a:pPr>
            <a:r>
              <a:rPr dirty="0" sz="1100" spc="-5">
                <a:latin typeface="Times New Roman"/>
                <a:cs typeface="Times New Roman"/>
              </a:rPr>
              <a:t>One of the fundamentals of this Pons Method is the key to improving the injured player. This Pons  Method is the necessary intermediate step between the analytical system used by the physical trainer  and the rehabilitator and the introduction of the player in group training with</a:t>
            </a:r>
            <a:r>
              <a:rPr dirty="0" sz="1100" spc="-20">
                <a:latin typeface="Times New Roman"/>
                <a:cs typeface="Times New Roman"/>
              </a:rPr>
              <a:t> </a:t>
            </a:r>
            <a:r>
              <a:rPr dirty="0" sz="1100" spc="-5">
                <a:latin typeface="Times New Roman"/>
                <a:cs typeface="Times New Roman"/>
              </a:rPr>
              <a:t>partners.</a:t>
            </a:r>
            <a:endParaRPr sz="1100">
              <a:latin typeface="Times New Roman"/>
              <a:cs typeface="Times New Roman"/>
            </a:endParaRPr>
          </a:p>
          <a:p>
            <a:pPr marL="12700" marR="5080">
              <a:lnSpc>
                <a:spcPct val="113700"/>
              </a:lnSpc>
              <a:spcBef>
                <a:spcPts val="1050"/>
              </a:spcBef>
            </a:pPr>
            <a:r>
              <a:rPr dirty="0" sz="1100" spc="-5">
                <a:latin typeface="Times New Roman"/>
                <a:cs typeface="Times New Roman"/>
              </a:rPr>
              <a:t>This necessary intermediate step gives the player greater confidence, self-esteem and security towards  his injury and his introduction into the group, since what he does is 100% real, but without opposition.  And it also improves the coach's confidence in the player's return in top condition after </a:t>
            </a:r>
            <a:r>
              <a:rPr dirty="0" sz="1100">
                <a:latin typeface="Times New Roman"/>
                <a:cs typeface="Times New Roman"/>
              </a:rPr>
              <a:t>a </a:t>
            </a:r>
            <a:r>
              <a:rPr dirty="0" sz="1100" spc="-5">
                <a:latin typeface="Times New Roman"/>
                <a:cs typeface="Times New Roman"/>
              </a:rPr>
              <a:t>complicated  injury.</a:t>
            </a:r>
            <a:endParaRPr sz="1100">
              <a:latin typeface="Times New Roman"/>
              <a:cs typeface="Times New Roman"/>
            </a:endParaRPr>
          </a:p>
          <a:p>
            <a:pPr marL="12700" marR="184150">
              <a:lnSpc>
                <a:spcPct val="111800"/>
              </a:lnSpc>
              <a:spcBef>
                <a:spcPts val="1075"/>
              </a:spcBef>
            </a:pPr>
            <a:r>
              <a:rPr dirty="0" sz="1100" spc="-5">
                <a:latin typeface="Times New Roman"/>
                <a:cs typeface="Times New Roman"/>
              </a:rPr>
              <a:t>In the world of football, there had always been </a:t>
            </a:r>
            <a:r>
              <a:rPr dirty="0" sz="1100">
                <a:latin typeface="Times New Roman"/>
                <a:cs typeface="Times New Roman"/>
              </a:rPr>
              <a:t>a </a:t>
            </a:r>
            <a:r>
              <a:rPr dirty="0" sz="1100" spc="-5">
                <a:latin typeface="Times New Roman"/>
                <a:cs typeface="Times New Roman"/>
              </a:rPr>
              <a:t>lack of </a:t>
            </a:r>
            <a:r>
              <a:rPr dirty="0" sz="1100">
                <a:latin typeface="Times New Roman"/>
                <a:cs typeface="Times New Roman"/>
              </a:rPr>
              <a:t>a </a:t>
            </a:r>
            <a:r>
              <a:rPr dirty="0" sz="1100" spc="-5">
                <a:latin typeface="Times New Roman"/>
                <a:cs typeface="Times New Roman"/>
              </a:rPr>
              <a:t>methodology that provides confidence to  the player before beginning his integration into the group. In this way, he feels safer to recover,  because the entry with the ball is already with high intensity. This method helps to smooth this  process, controlling the footballer's recovery step by</a:t>
            </a:r>
            <a:r>
              <a:rPr dirty="0" sz="1100" spc="-10">
                <a:latin typeface="Times New Roman"/>
                <a:cs typeface="Times New Roman"/>
              </a:rPr>
              <a:t> </a:t>
            </a:r>
            <a:r>
              <a:rPr dirty="0" sz="1100" spc="-5">
                <a:latin typeface="Times New Roman"/>
                <a:cs typeface="Times New Roman"/>
              </a:rPr>
              <a:t>step.</a:t>
            </a:r>
            <a:endParaRPr sz="1100">
              <a:latin typeface="Times New Roman"/>
              <a:cs typeface="Times New Roman"/>
            </a:endParaRPr>
          </a:p>
          <a:p>
            <a:pPr marL="12700" marR="59690">
              <a:lnSpc>
                <a:spcPct val="113700"/>
              </a:lnSpc>
              <a:spcBef>
                <a:spcPts val="1055"/>
              </a:spcBef>
            </a:pPr>
            <a:r>
              <a:rPr dirty="0" sz="1100" spc="-5">
                <a:latin typeface="Times New Roman"/>
                <a:cs typeface="Times New Roman"/>
              </a:rPr>
              <a:t>The PostMethod® believes that the game is to be treated as </a:t>
            </a:r>
            <a:r>
              <a:rPr dirty="0" sz="1100">
                <a:latin typeface="Times New Roman"/>
                <a:cs typeface="Times New Roman"/>
              </a:rPr>
              <a:t>a </a:t>
            </a:r>
            <a:r>
              <a:rPr dirty="0" sz="1100" spc="-5">
                <a:latin typeface="Times New Roman"/>
                <a:cs typeface="Times New Roman"/>
              </a:rPr>
              <a:t>whole and helps to improve, among  many other things, </a:t>
            </a:r>
            <a:r>
              <a:rPr dirty="0" sz="1100">
                <a:latin typeface="Times New Roman"/>
                <a:cs typeface="Times New Roman"/>
              </a:rPr>
              <a:t>a </a:t>
            </a:r>
            <a:r>
              <a:rPr dirty="0" sz="1100" spc="-5">
                <a:latin typeface="Times New Roman"/>
                <a:cs typeface="Times New Roman"/>
              </a:rPr>
              <a:t>series of simple and compound movements and actions that involve all positions  in different parts of the field.</a:t>
            </a:r>
            <a:endParaRPr sz="1100">
              <a:latin typeface="Times New Roman"/>
              <a:cs typeface="Times New Roman"/>
            </a:endParaRPr>
          </a:p>
          <a:p>
            <a:pPr marL="12700" marR="331470">
              <a:lnSpc>
                <a:spcPct val="119400"/>
              </a:lnSpc>
              <a:spcBef>
                <a:spcPts val="975"/>
              </a:spcBef>
            </a:pPr>
            <a:r>
              <a:rPr dirty="0" sz="1100" spc="-5">
                <a:latin typeface="Times New Roman"/>
                <a:cs typeface="Times New Roman"/>
              </a:rPr>
              <a:t>This method needs the synergies of different departments to properly control all the little details:  coaches, physical trainer, scouting, medical department, etc</a:t>
            </a:r>
            <a:r>
              <a:rPr dirty="0" sz="1100" spc="15">
                <a:latin typeface="Times New Roman"/>
                <a:cs typeface="Times New Roman"/>
              </a:rPr>
              <a:t> </a:t>
            </a:r>
            <a:r>
              <a:rPr dirty="0" sz="1100">
                <a:latin typeface="Times New Roman"/>
                <a:cs typeface="Times New Roman"/>
              </a:rPr>
              <a:t>…</a:t>
            </a:r>
            <a:endParaRPr sz="11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2020-11-20T12:29:26Z</dcterms:created>
  <dcterms:modified xsi:type="dcterms:W3CDTF">2020-11-20T12:29:26Z</dcterms:modified>
</cp:coreProperties>
</file>